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44" r:id="rId2"/>
  </p:sldMasterIdLst>
  <p:notesMasterIdLst>
    <p:notesMasterId r:id="rId47"/>
  </p:notesMasterIdLst>
  <p:sldIdLst>
    <p:sldId id="327" r:id="rId3"/>
    <p:sldId id="499" r:id="rId4"/>
    <p:sldId id="479" r:id="rId5"/>
    <p:sldId id="480" r:id="rId6"/>
    <p:sldId id="481" r:id="rId7"/>
    <p:sldId id="482" r:id="rId8"/>
    <p:sldId id="483" r:id="rId9"/>
    <p:sldId id="484" r:id="rId10"/>
    <p:sldId id="485" r:id="rId11"/>
    <p:sldId id="486" r:id="rId12"/>
    <p:sldId id="487" r:id="rId13"/>
    <p:sldId id="488" r:id="rId14"/>
    <p:sldId id="500" r:id="rId15"/>
    <p:sldId id="490" r:id="rId16"/>
    <p:sldId id="491" r:id="rId17"/>
    <p:sldId id="493" r:id="rId18"/>
    <p:sldId id="494" r:id="rId19"/>
    <p:sldId id="498" r:id="rId20"/>
    <p:sldId id="497" r:id="rId21"/>
    <p:sldId id="496" r:id="rId22"/>
    <p:sldId id="495" r:id="rId23"/>
    <p:sldId id="438" r:id="rId24"/>
    <p:sldId id="350" r:id="rId25"/>
    <p:sldId id="351" r:id="rId26"/>
    <p:sldId id="503" r:id="rId27"/>
    <p:sldId id="504" r:id="rId28"/>
    <p:sldId id="354" r:id="rId29"/>
    <p:sldId id="355" r:id="rId30"/>
    <p:sldId id="453" r:id="rId31"/>
    <p:sldId id="358" r:id="rId32"/>
    <p:sldId id="470" r:id="rId33"/>
    <p:sldId id="468" r:id="rId34"/>
    <p:sldId id="357" r:id="rId35"/>
    <p:sldId id="472" r:id="rId36"/>
    <p:sldId id="473" r:id="rId37"/>
    <p:sldId id="471" r:id="rId38"/>
    <p:sldId id="474" r:id="rId39"/>
    <p:sldId id="475" r:id="rId40"/>
    <p:sldId id="476" r:id="rId41"/>
    <p:sldId id="477" r:id="rId42"/>
    <p:sldId id="478" r:id="rId43"/>
    <p:sldId id="501" r:id="rId44"/>
    <p:sldId id="505" r:id="rId45"/>
    <p:sldId id="326" r:id="rId46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3636" autoAdjust="0"/>
  </p:normalViewPr>
  <p:slideViewPr>
    <p:cSldViewPr>
      <p:cViewPr varScale="1">
        <p:scale>
          <a:sx n="69" d="100"/>
          <a:sy n="69" d="100"/>
        </p:scale>
        <p:origin x="162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KUBU\Desktop\2020%20Annual%20Performance%20Review\2020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9404463929781"/>
          <c:y val="3.4127358864888026E-2"/>
          <c:w val="0.84060291153457267"/>
          <c:h val="0.81118268605075627"/>
        </c:manualLayout>
      </c:layout>
      <c:lineChart>
        <c:grouping val="standar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Insured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2606087652258996E-2"/>
                  <c:y val="3.4294029058499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315-4A9B-8890-93CE304DF5F3}"/>
                </c:ext>
              </c:extLst>
            </c:dLbl>
            <c:dLbl>
              <c:idx val="1"/>
              <c:layout>
                <c:manualLayout>
                  <c:x val="-3.2606087652259044E-2"/>
                  <c:y val="2.9394882050142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315-4A9B-8890-93CE304DF5F3}"/>
                </c:ext>
              </c:extLst>
            </c:dLbl>
            <c:dLbl>
              <c:idx val="2"/>
              <c:layout>
                <c:manualLayout>
                  <c:x val="-1.6303043826129498E-2"/>
                  <c:y val="2.9394882050142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315-4A9B-8890-93CE304DF5F3}"/>
                </c:ext>
              </c:extLst>
            </c:dLbl>
            <c:dLbl>
              <c:idx val="3"/>
              <c:layout>
                <c:manualLayout>
                  <c:x val="-1.6303043826129605E-2"/>
                  <c:y val="4.1642749571035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315-4A9B-8890-93CE304DF5F3}"/>
                </c:ext>
              </c:extLst>
            </c:dLbl>
            <c:dLbl>
              <c:idx val="4"/>
              <c:layout>
                <c:manualLayout>
                  <c:x val="-1.3338854039560605E-2"/>
                  <c:y val="3.4294029058499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315-4A9B-8890-93CE304DF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Sheet1!$B$2:$F$2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Sheet1!$B$3:$F$3</c:f>
              <c:numCache>
                <c:formatCode>#,##0</c:formatCode>
                <c:ptCount val="5"/>
                <c:pt idx="0">
                  <c:v>26935</c:v>
                </c:pt>
                <c:pt idx="1">
                  <c:v>43490</c:v>
                </c:pt>
                <c:pt idx="2">
                  <c:v>47488</c:v>
                </c:pt>
                <c:pt idx="3">
                  <c:v>52090</c:v>
                </c:pt>
                <c:pt idx="4">
                  <c:v>42794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315-4A9B-8890-93CE304DF5F3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Non-Insured</c:v>
                </c:pt>
              </c:strCache>
            </c:strRef>
          </c:tx>
          <c:spPr>
            <a:ln w="28575" cap="rnd">
              <a:solidFill>
                <a:schemeClr val="tx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2">
                    <a:lumMod val="40000"/>
                    <a:lumOff val="6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Sheet1!$B$2:$F$2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Sheet1!$B$4:$F$4</c:f>
              <c:numCache>
                <c:formatCode>General</c:formatCode>
                <c:ptCount val="5"/>
                <c:pt idx="0">
                  <c:v>731</c:v>
                </c:pt>
                <c:pt idx="1">
                  <c:v>726</c:v>
                </c:pt>
                <c:pt idx="2">
                  <c:v>449</c:v>
                </c:pt>
                <c:pt idx="3">
                  <c:v>489</c:v>
                </c:pt>
                <c:pt idx="4">
                  <c:v>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315-4A9B-8890-93CE304DF5F3}"/>
            </c:ext>
          </c:extLst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6303043826129498E-2"/>
                  <c:y val="-2.4495735041785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315-4A9B-8890-93CE304DF5F3}"/>
                </c:ext>
              </c:extLst>
            </c:dLbl>
            <c:dLbl>
              <c:idx val="1"/>
              <c:layout>
                <c:manualLayout>
                  <c:x val="-4.1498657011966048E-2"/>
                  <c:y val="-4.1642749571035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315-4A9B-8890-93CE304DF5F3}"/>
                </c:ext>
              </c:extLst>
            </c:dLbl>
            <c:dLbl>
              <c:idx val="2"/>
              <c:layout>
                <c:manualLayout>
                  <c:x val="-4.1498657011965992E-2"/>
                  <c:y val="-4.1642749571035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315-4A9B-8890-93CE304DF5F3}"/>
                </c:ext>
              </c:extLst>
            </c:dLbl>
            <c:dLbl>
              <c:idx val="3"/>
              <c:layout>
                <c:manualLayout>
                  <c:x val="-4.1498657011966096E-2"/>
                  <c:y val="-4.65418965793924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E315-4A9B-8890-93CE304DF5F3}"/>
                </c:ext>
              </c:extLst>
            </c:dLbl>
            <c:dLbl>
              <c:idx val="4"/>
              <c:layout>
                <c:manualLayout>
                  <c:x val="-3.2606087652258996E-2"/>
                  <c:y val="-3.9193176066856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315-4A9B-8890-93CE304DF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Sheet1!$B$2:$F$2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Sheet1!$B$5:$F$5</c:f>
              <c:numCache>
                <c:formatCode>#,##0</c:formatCode>
                <c:ptCount val="5"/>
                <c:pt idx="0">
                  <c:v>27666</c:v>
                </c:pt>
                <c:pt idx="1">
                  <c:v>44216</c:v>
                </c:pt>
                <c:pt idx="2">
                  <c:v>47937</c:v>
                </c:pt>
                <c:pt idx="3">
                  <c:v>52579</c:v>
                </c:pt>
                <c:pt idx="4">
                  <c:v>43143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315-4A9B-8890-93CE304DF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3165200"/>
        <c:axId val="483165984"/>
      </c:lineChart>
      <c:catAx>
        <c:axId val="48316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165984"/>
        <c:crosses val="autoZero"/>
        <c:auto val="1"/>
        <c:lblAlgn val="ctr"/>
        <c:lblOffset val="100"/>
        <c:noMultiLvlLbl val="0"/>
      </c:catAx>
      <c:valAx>
        <c:axId val="4831659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Attendance</a:t>
                </a:r>
              </a:p>
            </c:rich>
          </c:tx>
          <c:layout>
            <c:manualLayout>
              <c:xMode val="edge"/>
              <c:yMode val="edge"/>
              <c:x val="1.6293824495690955E-2"/>
              <c:y val="0.24296387702953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16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Sheet1!$A$65:$A$74</c:f>
              <c:strCache>
                <c:ptCount val="10"/>
                <c:pt idx="0">
                  <c:v>Malaria Positive</c:v>
                </c:pt>
                <c:pt idx="1">
                  <c:v>Acute Eye Infection</c:v>
                </c:pt>
                <c:pt idx="2">
                  <c:v>Acute Urinary Tract Infection</c:v>
                </c:pt>
                <c:pt idx="3">
                  <c:v>Upper Respiratory Tract Infections</c:v>
                </c:pt>
                <c:pt idx="4">
                  <c:v>Rheumatism / Other Joint Pains / Arthritis</c:v>
                </c:pt>
                <c:pt idx="5">
                  <c:v>Skin Diseases</c:v>
                </c:pt>
                <c:pt idx="6">
                  <c:v>Typhoid Fever</c:v>
                </c:pt>
                <c:pt idx="7">
                  <c:v>Hypertension</c:v>
                </c:pt>
                <c:pt idx="8">
                  <c:v>Ulcer</c:v>
                </c:pt>
                <c:pt idx="9">
                  <c:v>Diarrhoea Diseases</c:v>
                </c:pt>
              </c:strCache>
            </c:strRef>
          </c:cat>
          <c:val>
            <c:numRef>
              <c:f>Sheet1!$B$65:$B$74</c:f>
              <c:numCache>
                <c:formatCode>General</c:formatCode>
                <c:ptCount val="10"/>
                <c:pt idx="0">
                  <c:v>1599</c:v>
                </c:pt>
                <c:pt idx="1">
                  <c:v>1492</c:v>
                </c:pt>
                <c:pt idx="2">
                  <c:v>1068</c:v>
                </c:pt>
                <c:pt idx="3">
                  <c:v>895</c:v>
                </c:pt>
                <c:pt idx="4">
                  <c:v>670</c:v>
                </c:pt>
                <c:pt idx="5">
                  <c:v>661</c:v>
                </c:pt>
                <c:pt idx="6">
                  <c:v>559</c:v>
                </c:pt>
                <c:pt idx="7">
                  <c:v>474</c:v>
                </c:pt>
                <c:pt idx="8">
                  <c:v>454</c:v>
                </c:pt>
                <c:pt idx="9">
                  <c:v>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BC-4306-A47F-BFE96AF89D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90648"/>
        <c:axId val="334992216"/>
      </c:barChart>
      <c:catAx>
        <c:axId val="33499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92216"/>
        <c:crosses val="autoZero"/>
        <c:auto val="1"/>
        <c:lblAlgn val="ctr"/>
        <c:lblOffset val="100"/>
        <c:noMultiLvlLbl val="0"/>
      </c:catAx>
      <c:valAx>
        <c:axId val="3349922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Cases</a:t>
                </a:r>
              </a:p>
            </c:rich>
          </c:tx>
          <c:layout>
            <c:manualLayout>
              <c:xMode val="edge"/>
              <c:yMode val="edge"/>
              <c:x val="3.070469401396202E-3"/>
              <c:y val="0.350699427613065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90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87790703688415"/>
          <c:y val="3.4584463019251374E-2"/>
          <c:w val="0.87370087858786483"/>
          <c:h val="0.81032522802329576"/>
        </c:manualLayout>
      </c:layout>
      <c:lineChart>
        <c:grouping val="standard"/>
        <c:varyColors val="0"/>
        <c:ser>
          <c:idx val="0"/>
          <c:order val="0"/>
          <c:tx>
            <c:strRef>
              <c:f>Sheet1!$A$14</c:f>
              <c:strCache>
                <c:ptCount val="1"/>
                <c:pt idx="0">
                  <c:v>Major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Sheet1!$B$13:$F$13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Sheet1!$B$14:$F$14</c:f>
              <c:numCache>
                <c:formatCode>General</c:formatCode>
                <c:ptCount val="5"/>
                <c:pt idx="0">
                  <c:v>510</c:v>
                </c:pt>
                <c:pt idx="1">
                  <c:v>534</c:v>
                </c:pt>
                <c:pt idx="2">
                  <c:v>462</c:v>
                </c:pt>
                <c:pt idx="3">
                  <c:v>608</c:v>
                </c:pt>
                <c:pt idx="4">
                  <c:v>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DA-4E21-9F14-EF1155C100FA}"/>
            </c:ext>
          </c:extLst>
        </c:ser>
        <c:ser>
          <c:idx val="1"/>
          <c:order val="1"/>
          <c:tx>
            <c:strRef>
              <c:f>Sheet1!$A$15</c:f>
              <c:strCache>
                <c:ptCount val="1"/>
                <c:pt idx="0">
                  <c:v>Minor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Sheet1!$B$13:$F$13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Sheet1!$B$15:$F$15</c:f>
              <c:numCache>
                <c:formatCode>General</c:formatCode>
                <c:ptCount val="5"/>
                <c:pt idx="0">
                  <c:v>793</c:v>
                </c:pt>
                <c:pt idx="1">
                  <c:v>664</c:v>
                </c:pt>
                <c:pt idx="2">
                  <c:v>829</c:v>
                </c:pt>
                <c:pt idx="3">
                  <c:v>811</c:v>
                </c:pt>
                <c:pt idx="4">
                  <c:v>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DA-4E21-9F14-EF1155C100FA}"/>
            </c:ext>
          </c:extLst>
        </c:ser>
        <c:ser>
          <c:idx val="2"/>
          <c:order val="2"/>
          <c:tx>
            <c:strRef>
              <c:f>Sheet1!$A$16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Sheet1!$B$13:$F$13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Sheet1!$B$16:$F$16</c:f>
              <c:numCache>
                <c:formatCode>General</c:formatCode>
                <c:ptCount val="5"/>
                <c:pt idx="0" formatCode="#,##0">
                  <c:v>1303</c:v>
                </c:pt>
                <c:pt idx="1">
                  <c:v>1198</c:v>
                </c:pt>
                <c:pt idx="2">
                  <c:v>1291</c:v>
                </c:pt>
                <c:pt idx="3">
                  <c:v>1419</c:v>
                </c:pt>
                <c:pt idx="4">
                  <c:v>1211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DA-4E21-9F14-EF1155C100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2953224"/>
        <c:axId val="302952440"/>
      </c:lineChart>
      <c:catAx>
        <c:axId val="30295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2440"/>
        <c:crosses val="autoZero"/>
        <c:auto val="1"/>
        <c:lblAlgn val="ctr"/>
        <c:lblOffset val="100"/>
        <c:noMultiLvlLbl val="0"/>
      </c:catAx>
      <c:valAx>
        <c:axId val="30295244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Cases</a:t>
                </a:r>
              </a:p>
            </c:rich>
          </c:tx>
          <c:layout>
            <c:manualLayout>
              <c:xMode val="edge"/>
              <c:yMode val="edge"/>
              <c:x val="1.6421214375250962E-2"/>
              <c:y val="0.349904760600119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Total Attendance</a:t>
            </a:r>
          </a:p>
        </c:rich>
      </c:tx>
      <c:layout>
        <c:manualLayout>
          <c:xMode val="edge"/>
          <c:yMode val="edge"/>
          <c:x val="0.33968553459119499"/>
          <c:y val="1.96422286262614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631946996899357"/>
          <c:y val="0.14897227396688836"/>
          <c:w val="0.7790895039912541"/>
          <c:h val="0.785932629144338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Sheet1!$A$19</c:f>
              <c:strCache>
                <c:ptCount val="1"/>
                <c:pt idx="0">
                  <c:v>Attendance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Sheet1!$B$18:$F$18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Sheet1!$B$19:$F$19</c:f>
              <c:numCache>
                <c:formatCode>General</c:formatCode>
                <c:ptCount val="5"/>
                <c:pt idx="0" formatCode="#,##0">
                  <c:v>1087</c:v>
                </c:pt>
                <c:pt idx="1">
                  <c:v>1179</c:v>
                </c:pt>
                <c:pt idx="2">
                  <c:v>1101</c:v>
                </c:pt>
                <c:pt idx="3">
                  <c:v>1037</c:v>
                </c:pt>
                <c:pt idx="4">
                  <c:v>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46-46E9-AA53-071893822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650264"/>
        <c:axId val="366650656"/>
      </c:barChart>
      <c:catAx>
        <c:axId val="36665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50656"/>
        <c:crosses val="autoZero"/>
        <c:auto val="1"/>
        <c:lblAlgn val="ctr"/>
        <c:lblOffset val="100"/>
        <c:noMultiLvlLbl val="0"/>
      </c:catAx>
      <c:valAx>
        <c:axId val="36665065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No. of Clients</a:t>
                </a:r>
              </a:p>
            </c:rich>
          </c:tx>
          <c:layout>
            <c:manualLayout>
              <c:xMode val="edge"/>
              <c:yMode val="edge"/>
              <c:x val="1.3888888888888888E-2"/>
              <c:y val="0.383152158063575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50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Mental Conditions for </a:t>
            </a:r>
            <a:r>
              <a:rPr lang="en-US" dirty="0" smtClean="0"/>
              <a:t>2022 </a:t>
            </a:r>
            <a:endParaRPr lang="en-US" dirty="0"/>
          </a:p>
        </c:rich>
      </c:tx>
      <c:layout>
        <c:manualLayout>
          <c:xMode val="edge"/>
          <c:yMode val="edge"/>
          <c:x val="0.40671522309711289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9390756685510731"/>
          <c:y val="0.15014497235860363"/>
          <c:w val="0.5566618569029983"/>
          <c:h val="0.7107457169157406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Sheet1!$A$24:$A$33</c:f>
              <c:strCache>
                <c:ptCount val="10"/>
                <c:pt idx="0">
                  <c:v>Schizophrenia</c:v>
                </c:pt>
                <c:pt idx="1">
                  <c:v>Epilepsy</c:v>
                </c:pt>
                <c:pt idx="2">
                  <c:v>Depression</c:v>
                </c:pt>
                <c:pt idx="3">
                  <c:v>Generalized Anxiety</c:v>
                </c:pt>
                <c:pt idx="4">
                  <c:v>Dementia</c:v>
                </c:pt>
                <c:pt idx="5">
                  <c:v>Alcohol use</c:v>
                </c:pt>
                <c:pt idx="6">
                  <c:v>Developmental disorders</c:v>
                </c:pt>
                <c:pt idx="7">
                  <c:v>substance use</c:v>
                </c:pt>
                <c:pt idx="8">
                  <c:v>Personality disorders</c:v>
                </c:pt>
                <c:pt idx="9">
                  <c:v>All Others</c:v>
                </c:pt>
              </c:strCache>
            </c:strRef>
          </c:cat>
          <c:val>
            <c:numRef>
              <c:f>Sheet1!$B$24:$B$33</c:f>
              <c:numCache>
                <c:formatCode>General</c:formatCode>
                <c:ptCount val="10"/>
                <c:pt idx="0">
                  <c:v>42</c:v>
                </c:pt>
                <c:pt idx="1">
                  <c:v>29</c:v>
                </c:pt>
                <c:pt idx="2">
                  <c:v>20</c:v>
                </c:pt>
                <c:pt idx="3">
                  <c:v>9</c:v>
                </c:pt>
                <c:pt idx="4">
                  <c:v>7</c:v>
                </c:pt>
                <c:pt idx="5">
                  <c:v>7</c:v>
                </c:pt>
                <c:pt idx="6">
                  <c:v>5</c:v>
                </c:pt>
                <c:pt idx="7">
                  <c:v>3</c:v>
                </c:pt>
                <c:pt idx="8">
                  <c:v>2</c:v>
                </c:pt>
                <c:pt idx="9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5-45E7-A8C0-EB7BA9E86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6651440"/>
        <c:axId val="366651832"/>
      </c:barChart>
      <c:catAx>
        <c:axId val="366651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51832"/>
        <c:crosses val="autoZero"/>
        <c:auto val="1"/>
        <c:lblAlgn val="ctr"/>
        <c:lblOffset val="100"/>
        <c:noMultiLvlLbl val="0"/>
      </c:catAx>
      <c:valAx>
        <c:axId val="366651832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Cases</a:t>
                </a:r>
              </a:p>
            </c:rich>
          </c:tx>
          <c:layout>
            <c:manualLayout>
              <c:xMode val="edge"/>
              <c:yMode val="edge"/>
              <c:x val="0.54173009295635477"/>
              <c:y val="0.931640961717893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51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024082188143133"/>
          <c:y val="3.8007601918089037E-2"/>
          <c:w val="0.86319778359461685"/>
          <c:h val="0.870861957996563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Sheet1!$A$77</c:f>
              <c:strCache>
                <c:ptCount val="1"/>
                <c:pt idx="0">
                  <c:v>Dental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Sheet1!$B$76:$F$76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Sheet1!$B$77:$F$77</c:f>
              <c:numCache>
                <c:formatCode>General</c:formatCode>
                <c:ptCount val="5"/>
                <c:pt idx="0" formatCode="#,##0">
                  <c:v>1306</c:v>
                </c:pt>
                <c:pt idx="1">
                  <c:v>1447</c:v>
                </c:pt>
                <c:pt idx="2">
                  <c:v>1107</c:v>
                </c:pt>
                <c:pt idx="3">
                  <c:v>1387</c:v>
                </c:pt>
                <c:pt idx="4">
                  <c:v>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3E-4AC2-B5DC-7050712A1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6652224"/>
        <c:axId val="366652616"/>
      </c:lineChart>
      <c:catAx>
        <c:axId val="36665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52616"/>
        <c:crosses val="autoZero"/>
        <c:auto val="1"/>
        <c:lblAlgn val="ctr"/>
        <c:lblOffset val="100"/>
        <c:noMultiLvlLbl val="0"/>
      </c:catAx>
      <c:valAx>
        <c:axId val="3666526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Attendance</a:t>
                </a:r>
              </a:p>
            </c:rich>
          </c:tx>
          <c:layout>
            <c:manualLayout>
              <c:xMode val="edge"/>
              <c:yMode val="edge"/>
              <c:x val="9.4425782756164325E-3"/>
              <c:y val="0.349153636713473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5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Sheet1!$A$62</c:f>
              <c:strCache>
                <c:ptCount val="1"/>
                <c:pt idx="0">
                  <c:v>Ultrasound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Sheet1!$B$61:$F$61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Sheet1!$B$62:$F$62</c:f>
              <c:numCache>
                <c:formatCode>General</c:formatCode>
                <c:ptCount val="5"/>
                <c:pt idx="0">
                  <c:v>5017</c:v>
                </c:pt>
                <c:pt idx="1">
                  <c:v>5159</c:v>
                </c:pt>
                <c:pt idx="2">
                  <c:v>5822</c:v>
                </c:pt>
                <c:pt idx="3">
                  <c:v>6972</c:v>
                </c:pt>
                <c:pt idx="4">
                  <c:v>6766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70-434C-B6A1-DE23923C02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6653400"/>
        <c:axId val="209917216"/>
      </c:lineChart>
      <c:catAx>
        <c:axId val="36665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917216"/>
        <c:crosses val="autoZero"/>
        <c:auto val="1"/>
        <c:lblAlgn val="ctr"/>
        <c:lblOffset val="100"/>
        <c:noMultiLvlLbl val="0"/>
      </c:catAx>
      <c:valAx>
        <c:axId val="2099172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Clients</a:t>
                </a:r>
              </a:p>
            </c:rich>
          </c:tx>
          <c:layout>
            <c:manualLayout>
              <c:xMode val="edge"/>
              <c:yMode val="edge"/>
              <c:x val="6.7901234567901243E-3"/>
              <c:y val="0.36281008041824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53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500230873918538"/>
          <c:y val="5.0925925925925923E-2"/>
          <c:w val="0.85444213570525918"/>
          <c:h val="0.77655741954597624"/>
        </c:manualLayout>
      </c:layout>
      <c:lineChart>
        <c:grouping val="standard"/>
        <c:varyColors val="0"/>
        <c:ser>
          <c:idx val="0"/>
          <c:order val="0"/>
          <c:tx>
            <c:strRef>
              <c:f>Sheet1!$A$44</c:f>
              <c:strCache>
                <c:ptCount val="1"/>
                <c:pt idx="0">
                  <c:v>ANC Registrants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Sheet1!$B$43:$F$43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Sheet1!$B$44:$F$44</c:f>
              <c:numCache>
                <c:formatCode>General</c:formatCode>
                <c:ptCount val="5"/>
                <c:pt idx="0">
                  <c:v>575</c:v>
                </c:pt>
                <c:pt idx="1">
                  <c:v>590</c:v>
                </c:pt>
                <c:pt idx="2">
                  <c:v>580</c:v>
                </c:pt>
                <c:pt idx="3">
                  <c:v>558</c:v>
                </c:pt>
                <c:pt idx="4">
                  <c:v>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88-413A-AB36-007F57A92DAE}"/>
            </c:ext>
          </c:extLst>
        </c:ser>
        <c:ser>
          <c:idx val="1"/>
          <c:order val="1"/>
          <c:tx>
            <c:strRef>
              <c:f>Sheet1!$A$45</c:f>
              <c:strCache>
                <c:ptCount val="1"/>
                <c:pt idx="0">
                  <c:v>1st Trimester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Sheet1!$B$43:$F$43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Sheet1!$B$45:$F$45</c:f>
              <c:numCache>
                <c:formatCode>General</c:formatCode>
                <c:ptCount val="5"/>
                <c:pt idx="0">
                  <c:v>223</c:v>
                </c:pt>
                <c:pt idx="1">
                  <c:v>285</c:v>
                </c:pt>
                <c:pt idx="2">
                  <c:v>375</c:v>
                </c:pt>
                <c:pt idx="3">
                  <c:v>336</c:v>
                </c:pt>
                <c:pt idx="4">
                  <c:v>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88-413A-AB36-007F57A92DAE}"/>
            </c:ext>
          </c:extLst>
        </c:ser>
        <c:ser>
          <c:idx val="2"/>
          <c:order val="2"/>
          <c:tx>
            <c:strRef>
              <c:f>Sheet1!$A$46</c:f>
              <c:strCache>
                <c:ptCount val="1"/>
                <c:pt idx="0">
                  <c:v>2nd Trimester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solidFill>
                  <a:srgbClr val="FFFF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Sheet1!$B$43:$F$43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Sheet1!$B$46:$F$46</c:f>
              <c:numCache>
                <c:formatCode>General</c:formatCode>
                <c:ptCount val="5"/>
                <c:pt idx="0">
                  <c:v>302</c:v>
                </c:pt>
                <c:pt idx="1">
                  <c:v>281</c:v>
                </c:pt>
                <c:pt idx="2">
                  <c:v>196</c:v>
                </c:pt>
                <c:pt idx="3">
                  <c:v>208</c:v>
                </c:pt>
                <c:pt idx="4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88-413A-AB36-007F57A92DAE}"/>
            </c:ext>
          </c:extLst>
        </c:ser>
        <c:ser>
          <c:idx val="3"/>
          <c:order val="3"/>
          <c:tx>
            <c:strRef>
              <c:f>Sheet1!$A$47</c:f>
              <c:strCache>
                <c:ptCount val="1"/>
                <c:pt idx="0">
                  <c:v>3rd Trimester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Sheet1!$B$43:$F$43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Sheet1!$B$47:$F$47</c:f>
              <c:numCache>
                <c:formatCode>General</c:formatCode>
                <c:ptCount val="5"/>
                <c:pt idx="0">
                  <c:v>50</c:v>
                </c:pt>
                <c:pt idx="1">
                  <c:v>24</c:v>
                </c:pt>
                <c:pt idx="2">
                  <c:v>9</c:v>
                </c:pt>
                <c:pt idx="3">
                  <c:v>14</c:v>
                </c:pt>
                <c:pt idx="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88-413A-AB36-007F57A92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919176"/>
        <c:axId val="209919568"/>
      </c:lineChart>
      <c:catAx>
        <c:axId val="20991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919568"/>
        <c:crosses val="autoZero"/>
        <c:auto val="1"/>
        <c:lblAlgn val="ctr"/>
        <c:lblOffset val="100"/>
        <c:noMultiLvlLbl val="0"/>
      </c:catAx>
      <c:valAx>
        <c:axId val="20991956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Preg. Women</a:t>
                </a:r>
              </a:p>
            </c:rich>
          </c:tx>
          <c:layout>
            <c:manualLayout>
              <c:xMode val="edge"/>
              <c:yMode val="edge"/>
              <c:x val="1.9444444444444445E-2"/>
              <c:y val="0.295269757946923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91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4B8B759D-6903-4274-B187-EFF14DB5B4AC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20D6F2E6-48EF-4B32-B390-2EAE2C750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78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1363-F7B6-4516-ABD5-6CC92C49F63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8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1363-F7B6-4516-ABD5-6CC92C49F63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41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1363-F7B6-4516-ABD5-6CC92C49F63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55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695D7-FC81-4326-9234-7FE0131A094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63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3BA09-5E01-4B5C-ADCE-41034D4422F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11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3BA09-5E01-4B5C-ADCE-41034D4422F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08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9DB2-8DB1-4752-B1FD-3CAC5A8C7B0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32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0E06A-8970-4E30-A89C-C38EAC5F460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04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6A8DB-166D-4E02-80EB-C7AD7224BF2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15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6F2E6-48EF-4B32-B390-2EAE2C7509E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36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6F2E6-48EF-4B32-B390-2EAE2C7509E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9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1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3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2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5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04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2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70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24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9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5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613C4BCE-FDBD-4404-A7A6-7D05D89CA0AB}" type="slidenum">
              <a:rPr lang="en-US" smtClean="0">
                <a:solidFill>
                  <a:srgbClr val="93A299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93A299">
                  <a:lumMod val="50000"/>
                </a:srgb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962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386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719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905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560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292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987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702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979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4/25/2023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9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26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1324-3D5E-42FE-9D67-5708AE6ED603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484784"/>
            <a:ext cx="8784976" cy="1584176"/>
          </a:xfrm>
        </p:spPr>
        <p:txBody>
          <a:bodyPr>
            <a:normAutofit/>
          </a:bodyPr>
          <a:lstStyle/>
          <a:p>
            <a:r>
              <a:rPr lang="en-US" sz="6600" dirty="0" smtClean="0"/>
              <a:t>SITUATIONAL REPORT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5085184"/>
            <a:ext cx="6400800" cy="1008112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ST. </a:t>
            </a:r>
            <a:r>
              <a:rPr lang="en-US" sz="2000" dirty="0" smtClean="0">
                <a:solidFill>
                  <a:schemeClr val="tx1"/>
                </a:solidFill>
              </a:rPr>
              <a:t>JOSEPH’s </a:t>
            </a:r>
            <a:r>
              <a:rPr lang="en-US" sz="2000" dirty="0">
                <a:solidFill>
                  <a:schemeClr val="tx1"/>
                </a:solidFill>
              </a:rPr>
              <a:t>HOSPITAL, </a:t>
            </a:r>
            <a:r>
              <a:rPr lang="en-US" sz="2000" dirty="0" smtClean="0">
                <a:solidFill>
                  <a:schemeClr val="tx1"/>
                </a:solidFill>
              </a:rPr>
              <a:t>JIRAPA</a:t>
            </a:r>
          </a:p>
          <a:p>
            <a:r>
              <a:rPr lang="en-US" sz="2000" dirty="0" smtClean="0"/>
              <a:t>First quarter</a:t>
            </a:r>
            <a:r>
              <a:rPr lang="en-US" sz="2000" dirty="0" smtClean="0"/>
              <a:t> </a:t>
            </a:r>
            <a:r>
              <a:rPr lang="en-US" sz="2000" dirty="0" smtClean="0"/>
              <a:t>2023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83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988840"/>
            <a:ext cx="8856984" cy="104923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UPDATE ON health information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PERIOD UNDER REVIEW</a:t>
            </a:r>
            <a:br>
              <a:rPr lang="en-US" sz="3600" dirty="0" smtClean="0"/>
            </a:br>
            <a:r>
              <a:rPr lang="en-US" sz="3600" dirty="0" err="1" smtClean="0"/>
              <a:t>january</a:t>
            </a:r>
            <a:r>
              <a:rPr lang="en-US" sz="3600" dirty="0" smtClean="0"/>
              <a:t> 2022 – </a:t>
            </a:r>
            <a:r>
              <a:rPr lang="en-US" sz="3600" dirty="0" err="1" smtClean="0"/>
              <a:t>december</a:t>
            </a:r>
            <a:r>
              <a:rPr lang="en-US" sz="3600" dirty="0" smtClean="0"/>
              <a:t> 2022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3370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568952" cy="1052736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OPD Attendance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251520" y="1484784"/>
          <a:ext cx="856895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627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rmAutofit/>
          </a:bodyPr>
          <a:lstStyle/>
          <a:p>
            <a:r>
              <a:rPr lang="en-US" sz="3600" dirty="0"/>
              <a:t>Top 10 OPD Morbidity for </a:t>
            </a:r>
            <a:r>
              <a:rPr lang="en-US" sz="3600" dirty="0" smtClean="0"/>
              <a:t>2022</a:t>
            </a:r>
            <a:endParaRPr lang="en-US" sz="3600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27696"/>
              </p:ext>
            </p:extLst>
          </p:nvPr>
        </p:nvGraphicFramePr>
        <p:xfrm>
          <a:off x="153852" y="562503"/>
          <a:ext cx="885698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399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Bed state Utilization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122658"/>
              </p:ext>
            </p:extLst>
          </p:nvPr>
        </p:nvGraphicFramePr>
        <p:xfrm>
          <a:off x="137352" y="560422"/>
          <a:ext cx="8899143" cy="5454944"/>
        </p:xfrm>
        <a:graphic>
          <a:graphicData uri="http://schemas.openxmlformats.org/drawingml/2006/table">
            <a:tbl>
              <a:tblPr/>
              <a:tblGrid>
                <a:gridCol w="2778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4490995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02014696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784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Indicator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 smtClean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2022</a:t>
                      </a:r>
                      <a:endParaRPr lang="en-US" sz="2000" b="1" i="0" u="none" strike="noStrike" kern="1200" dirty="0">
                        <a:solidFill>
                          <a:srgbClr val="000000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8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Beds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8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Admissions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14,832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13,261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11,324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11,479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9,203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11,700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10,064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8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Discharges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14,482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12,946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11,078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11,149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8,951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11,301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9,883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8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Death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190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8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Death Rate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1.7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1.9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8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Avg.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Length of Stay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3.1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046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Avg.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Daily Occupancy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86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3806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%Occupancy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73.9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67.3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55.1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44.9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53.3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45.9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359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66130"/>
          </a:xfrm>
        </p:spPr>
        <p:txBody>
          <a:bodyPr/>
          <a:lstStyle/>
          <a:p>
            <a:r>
              <a:rPr lang="en-US" dirty="0"/>
              <a:t>Surgeries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4678821"/>
              </p:ext>
            </p:extLst>
          </p:nvPr>
        </p:nvGraphicFramePr>
        <p:xfrm>
          <a:off x="261864" y="980728"/>
          <a:ext cx="864096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531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Laboratory Services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7570938"/>
              </p:ext>
            </p:extLst>
          </p:nvPr>
        </p:nvGraphicFramePr>
        <p:xfrm>
          <a:off x="395536" y="470740"/>
          <a:ext cx="8435280" cy="554462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784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9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29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6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SELECTED INDICATORS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2018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2019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2020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2021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2022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2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TOTAL patients Seen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30,574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34,402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22,168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24,424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28,747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Total Test Done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130,704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153,182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111,246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104,539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127,588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Average test per client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TRANSFUSION SERVICES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Total Transfusions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1758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1,698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1,628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1,847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1,319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of Children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642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608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566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464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of Adults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1,090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1,062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1,383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1,033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of Donors Screened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1,405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1,414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1,330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1,774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1,540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of Hepatitis B  Positive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282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of  Hepatitis C Positive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358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331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HIV Positive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 of Voluntary Donors Screened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No. HIV Positive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No. Hepatitis B Positive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57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No. Hepatitis C Positive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39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455" y="-68863"/>
            <a:ext cx="8229600" cy="69534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dirty="0"/>
              <a:t>Eye Care services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835920"/>
              </p:ext>
            </p:extLst>
          </p:nvPr>
        </p:nvGraphicFramePr>
        <p:xfrm>
          <a:off x="291135" y="337260"/>
          <a:ext cx="8821645" cy="5803588"/>
        </p:xfrm>
        <a:graphic>
          <a:graphicData uri="http://schemas.openxmlformats.org/drawingml/2006/table">
            <a:tbl>
              <a:tblPr/>
              <a:tblGrid>
                <a:gridCol w="3381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6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7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9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91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84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Times New Roman"/>
                          <a:ea typeface="Times New Roman"/>
                          <a:cs typeface="Times New Roman"/>
                        </a:rPr>
                        <a:t>EYE CARE INDICATORS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OPD Registrants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1,641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1,230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1,259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1,286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No of Revisits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2,052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2,469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2,439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2,495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3,529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Times New Roman"/>
                          <a:ea typeface="Times New Roman"/>
                          <a:cs typeface="Times New Roman"/>
                        </a:rPr>
                        <a:t>Total Visits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3,545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4,110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3,669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3,754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4,815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3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>
                          <a:latin typeface="Times New Roman"/>
                          <a:ea typeface="Times New Roman"/>
                          <a:cs typeface="Times New Roman"/>
                        </a:rPr>
                        <a:t>Outreach Services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No of Comm. Visited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No of Registrants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162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No of Revisits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Times New Roman"/>
                          <a:ea typeface="Times New Roman"/>
                          <a:cs typeface="Times New Roman"/>
                        </a:rPr>
                        <a:t>Total Visits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162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3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>
                          <a:latin typeface="Times New Roman"/>
                          <a:ea typeface="Times New Roman"/>
                          <a:cs typeface="Times New Roman"/>
                        </a:rPr>
                        <a:t>School Services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No. of Schools Visited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Children screened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Children with diseases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3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>
                          <a:latin typeface="Times New Roman"/>
                          <a:ea typeface="Times New Roman"/>
                          <a:cs typeface="Times New Roman"/>
                        </a:rPr>
                        <a:t>Specialist Visits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No of Specialist visits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No major ops. Performed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184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165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</a:rPr>
                        <a:t>No of minor ops performed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Times New Roman"/>
                          <a:ea typeface="Times New Roman"/>
                          <a:cs typeface="Times New Roman"/>
                        </a:rPr>
                        <a:t>Total ops. Performed</a:t>
                      </a: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188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204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52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en-US" dirty="0"/>
              <a:t>Mental Health Services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107504" y="1412776"/>
          <a:ext cx="4388296" cy="471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4648200" y="1340768"/>
          <a:ext cx="438829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912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/>
              <a:t>Dental Unit Attendance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2654893"/>
              </p:ext>
            </p:extLst>
          </p:nvPr>
        </p:nvGraphicFramePr>
        <p:xfrm>
          <a:off x="287524" y="1080057"/>
          <a:ext cx="856895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855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54360"/>
          </a:xfrm>
        </p:spPr>
        <p:txBody>
          <a:bodyPr/>
          <a:lstStyle/>
          <a:p>
            <a:r>
              <a:rPr lang="en-US" dirty="0"/>
              <a:t>Physiotherapy Performance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107504" y="2132856"/>
          <a:ext cx="8589639" cy="13030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2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6321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2018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7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New Cases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132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Review Cases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205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6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337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16983513"/>
              </p:ext>
            </p:extLst>
          </p:nvPr>
        </p:nvGraphicFramePr>
        <p:xfrm>
          <a:off x="70572" y="4053383"/>
          <a:ext cx="8589638" cy="1985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11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55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55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55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190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9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specialist visits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Clients seen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70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clients referred for surgery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6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clients  referred for prosthesis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0572" y="3483013"/>
            <a:ext cx="4264828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Specialist Visits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313" y="1300876"/>
            <a:ext cx="2304256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Attendance</a:t>
            </a:r>
          </a:p>
        </p:txBody>
      </p:sp>
    </p:spTree>
    <p:extLst>
      <p:ext uri="{BB962C8B-B14F-4D97-AF65-F5344CB8AC3E}">
        <p14:creationId xmlns:p14="http://schemas.microsoft.com/office/powerpoint/2010/main" val="29114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784"/>
            <a:ext cx="8258204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dirty="0"/>
              <a:t>X-ray performance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688279"/>
              </p:ext>
            </p:extLst>
          </p:nvPr>
        </p:nvGraphicFramePr>
        <p:xfrm>
          <a:off x="371461" y="1052736"/>
          <a:ext cx="8429682" cy="4381517"/>
        </p:xfrm>
        <a:graphic>
          <a:graphicData uri="http://schemas.openxmlformats.org/drawingml/2006/table">
            <a:tbl>
              <a:tblPr/>
              <a:tblGrid>
                <a:gridCol w="3214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15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75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Times New Roman"/>
                          <a:cs typeface="Times New Roman"/>
                        </a:rPr>
                        <a:t>Indicator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en-US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9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No of X-rays taken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2,506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2,252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1971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1,328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1,759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9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</a:rPr>
                        <a:t>No of Children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243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198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163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endParaRPr lang="en-GB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9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</a:rPr>
                        <a:t>No of Adults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1,648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1,421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977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1,229</a:t>
                      </a:r>
                      <a:endParaRPr lang="en-GB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9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Times New Roman"/>
                          <a:cs typeface="Times New Roman"/>
                        </a:rPr>
                        <a:t>Total No. of Patients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1,891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1,431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231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22114"/>
          </a:xfrm>
        </p:spPr>
        <p:txBody>
          <a:bodyPr/>
          <a:lstStyle/>
          <a:p>
            <a:r>
              <a:rPr lang="en-US" dirty="0"/>
              <a:t>Trend of Ultrasound Utilization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867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088"/>
          </a:xfrm>
        </p:spPr>
        <p:txBody>
          <a:bodyPr/>
          <a:lstStyle/>
          <a:p>
            <a:r>
              <a:rPr lang="en-US" dirty="0"/>
              <a:t>Trend of Trimester Registration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695858"/>
              </p:ext>
            </p:extLst>
          </p:nvPr>
        </p:nvGraphicFramePr>
        <p:xfrm>
          <a:off x="215516" y="592680"/>
          <a:ext cx="871296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140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568" y="-8059"/>
            <a:ext cx="8229600" cy="86834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dirty="0"/>
              <a:t>Supervised Deliveries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661237"/>
              </p:ext>
            </p:extLst>
          </p:nvPr>
        </p:nvGraphicFramePr>
        <p:xfrm>
          <a:off x="0" y="467949"/>
          <a:ext cx="9146736" cy="5919216"/>
        </p:xfrm>
        <a:graphic>
          <a:graphicData uri="http://schemas.openxmlformats.org/drawingml/2006/table">
            <a:tbl>
              <a:tblPr/>
              <a:tblGrid>
                <a:gridCol w="3017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355">
                  <a:extLst>
                    <a:ext uri="{9D8B030D-6E8A-4147-A177-3AD203B41FA5}">
                      <a16:colId xmlns:a16="http://schemas.microsoft.com/office/drawing/2014/main" val="3652542576"/>
                    </a:ext>
                  </a:extLst>
                </a:gridCol>
                <a:gridCol w="864355">
                  <a:extLst>
                    <a:ext uri="{9D8B030D-6E8A-4147-A177-3AD203B41FA5}">
                      <a16:colId xmlns:a16="http://schemas.microsoft.com/office/drawing/2014/main" val="3577985235"/>
                    </a:ext>
                  </a:extLst>
                </a:gridCol>
                <a:gridCol w="864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3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12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86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Times New Roman"/>
                          <a:cs typeface="Times New Roman"/>
                        </a:rPr>
                        <a:t>SELECTED INDICATORS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en-US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8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Total Deliveries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1,709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1,663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1,550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1,526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1,627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1,778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1,633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4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No.Required</a:t>
                      </a:r>
                      <a:r>
                        <a:rPr lang="en-GB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20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Partograph</a:t>
                      </a:r>
                      <a:endParaRPr lang="en-GB" sz="20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1,592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1,597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1,448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1,427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1,589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1,040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1,270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4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No.Used</a:t>
                      </a:r>
                      <a:r>
                        <a:rPr lang="en-GB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Partograph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1,367</a:t>
                      </a:r>
                      <a:endParaRPr lang="en-US" sz="24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1,467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1,388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1,427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1,569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1,040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1,270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48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Normal Deliveries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1,369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1,308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1,208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1,124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1,169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1,348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1,218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Caesarean Section (C/S) Delivery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279</a:t>
                      </a:r>
                      <a:endParaRPr lang="en-US" sz="24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263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227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296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339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370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363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8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Vacuum Extraction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en-US" sz="24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92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106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119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8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Total Live Births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1,707</a:t>
                      </a:r>
                      <a:endParaRPr lang="en-US" sz="24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1,687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1,563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1,547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1,645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1,813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1,653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8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No. of Fresh Still Births 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US" sz="24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05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No. of Macerated Still Births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US" sz="24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8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Still Births</a:t>
                      </a:r>
                      <a:endParaRPr lang="en-US" sz="20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24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24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57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No. of Still births Audited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884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8630"/>
            <a:ext cx="9144000" cy="105930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Maternal </a:t>
            </a:r>
            <a:r>
              <a:rPr lang="en-US" dirty="0"/>
              <a:t>and Neonatal Mortalities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41932545"/>
              </p:ext>
            </p:extLst>
          </p:nvPr>
        </p:nvGraphicFramePr>
        <p:xfrm>
          <a:off x="107914" y="1844824"/>
          <a:ext cx="5004048" cy="4102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922">
                  <a:extLst>
                    <a:ext uri="{9D8B030D-6E8A-4147-A177-3AD203B41FA5}">
                      <a16:colId xmlns:a16="http://schemas.microsoft.com/office/drawing/2014/main" val="3876068367"/>
                    </a:ext>
                  </a:extLst>
                </a:gridCol>
                <a:gridCol w="58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4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134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INDICATORS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4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No. of Neonatal Deaths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6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NND Rate/1000LBs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6.6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1.2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43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Maternal Deaths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Times New Roman"/>
                          <a:cs typeface="Times New Roman"/>
                        </a:rPr>
                        <a:t>Maternal Deaths Audit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6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MMR/100000LBs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238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309" marR="323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7" name="Curved Connector 6"/>
          <p:cNvCxnSpPr/>
          <p:nvPr/>
        </p:nvCxnSpPr>
        <p:spPr>
          <a:xfrm rot="16200000" flipH="1">
            <a:off x="6192180" y="3392996"/>
            <a:ext cx="1656184" cy="1440160"/>
          </a:xfrm>
          <a:prstGeom prst="curvedConnector3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08104" y="2638652"/>
            <a:ext cx="158417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Congenital abnormalities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82308" y="4906101"/>
            <a:ext cx="1650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Neonatal sepsis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30040" y="1981978"/>
            <a:ext cx="3906456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Causes of Neonatal Deaths - 2022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7618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4400" dirty="0"/>
              <a:t>Abortions</a:t>
            </a:r>
            <a:endParaRPr lang="en-US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16052"/>
              </p:ext>
            </p:extLst>
          </p:nvPr>
        </p:nvGraphicFramePr>
        <p:xfrm>
          <a:off x="251520" y="1853755"/>
          <a:ext cx="8572560" cy="4167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8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6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69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6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993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Type of Abortions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66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Elective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769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Spontaneous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143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389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Induced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3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164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13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MVA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157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15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r>
              <a:rPr lang="en-US" dirty="0"/>
              <a:t>Disease Surveillance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0473510"/>
              </p:ext>
            </p:extLst>
          </p:nvPr>
        </p:nvGraphicFramePr>
        <p:xfrm>
          <a:off x="205379" y="734050"/>
          <a:ext cx="8938621" cy="529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4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1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47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1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47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17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47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81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4932">
                <a:tc rowSpan="2"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Condition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2022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4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Suspected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Confirmed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Suspected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Confirmed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Suspected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Confirmed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Suspected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Confirmed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466">
                <a:tc>
                  <a:txBody>
                    <a:bodyPr/>
                    <a:lstStyle/>
                    <a:p>
                      <a:r>
                        <a:rPr lang="en-US" sz="1600" dirty="0"/>
                        <a:t>COVID 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lang="en-GB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(1)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269556"/>
                  </a:ext>
                </a:extLst>
              </a:tr>
              <a:tr h="363466">
                <a:tc>
                  <a:txBody>
                    <a:bodyPr/>
                    <a:lstStyle/>
                    <a:p>
                      <a:r>
                        <a:rPr lang="en-US" sz="1600" dirty="0"/>
                        <a:t>AFP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466">
                <a:tc>
                  <a:txBody>
                    <a:bodyPr/>
                    <a:lstStyle/>
                    <a:p>
                      <a:r>
                        <a:rPr lang="en-US" sz="1600" dirty="0"/>
                        <a:t>Cholera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286">
                <a:tc>
                  <a:txBody>
                    <a:bodyPr/>
                    <a:lstStyle/>
                    <a:p>
                      <a:r>
                        <a:rPr lang="en-US" sz="1600" dirty="0"/>
                        <a:t>Measles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932">
                <a:tc>
                  <a:txBody>
                    <a:bodyPr/>
                    <a:lstStyle/>
                    <a:p>
                      <a:r>
                        <a:rPr lang="en-US" sz="1600" dirty="0"/>
                        <a:t>Yellow Fever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pend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4932">
                <a:tc>
                  <a:txBody>
                    <a:bodyPr/>
                    <a:lstStyle/>
                    <a:p>
                      <a:r>
                        <a:rPr lang="en-US" sz="1600" dirty="0"/>
                        <a:t>Meningitis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(1)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4932">
                <a:tc>
                  <a:txBody>
                    <a:bodyPr/>
                    <a:lstStyle/>
                    <a:p>
                      <a:r>
                        <a:rPr lang="en-US" sz="1600" dirty="0"/>
                        <a:t>Rabies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4932">
                <a:tc>
                  <a:txBody>
                    <a:bodyPr/>
                    <a:lstStyle/>
                    <a:p>
                      <a:r>
                        <a:rPr lang="en-US" sz="1600" dirty="0"/>
                        <a:t>Guinea Worm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4932">
                <a:tc>
                  <a:txBody>
                    <a:bodyPr/>
                    <a:lstStyle/>
                    <a:p>
                      <a:r>
                        <a:rPr lang="en-US" sz="1600" dirty="0"/>
                        <a:t>Neonatal Tetanus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905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Monkey pox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3466">
                <a:tc>
                  <a:txBody>
                    <a:bodyPr/>
                    <a:lstStyle/>
                    <a:p>
                      <a:r>
                        <a:rPr lang="en-US" sz="1600" dirty="0"/>
                        <a:t>AEFI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470659" y="0"/>
            <a:ext cx="8229600" cy="7647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Disease Surveillance</a:t>
            </a:r>
          </a:p>
        </p:txBody>
      </p:sp>
    </p:spTree>
    <p:extLst>
      <p:ext uri="{BB962C8B-B14F-4D97-AF65-F5344CB8AC3E}">
        <p14:creationId xmlns:p14="http://schemas.microsoft.com/office/powerpoint/2010/main" val="327256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8540" y="150670"/>
            <a:ext cx="9721080" cy="127478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GB" dirty="0"/>
              <a:t>Expanded Programme on </a:t>
            </a:r>
            <a:r>
              <a:rPr lang="en-GB" dirty="0" smtClean="0"/>
              <a:t>Immunisation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450477"/>
              </p:ext>
            </p:extLst>
          </p:nvPr>
        </p:nvGraphicFramePr>
        <p:xfrm>
          <a:off x="266701" y="788063"/>
          <a:ext cx="8610598" cy="5181605"/>
        </p:xfrm>
        <a:graphic>
          <a:graphicData uri="http://schemas.openxmlformats.org/drawingml/2006/table">
            <a:tbl>
              <a:tblPr/>
              <a:tblGrid>
                <a:gridCol w="217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70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Antigens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BCG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1,213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1,241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1,345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1,423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1064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OPV0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1,148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1,212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1,244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1,228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787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OPV3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436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412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346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331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294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Penta3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433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412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351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363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363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PCV-3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518</a:t>
                      </a:r>
                    </a:p>
                  </a:txBody>
                  <a:tcPr marL="66040" marR="6604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412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351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359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414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Rotavirus 1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475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506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560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474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493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Rotavirus</a:t>
                      </a:r>
                      <a:r>
                        <a:rPr lang="en-GB" sz="2000" baseline="0" dirty="0">
                          <a:latin typeface="Times New Roman"/>
                          <a:ea typeface="Times New Roman"/>
                          <a:cs typeface="Times New Roman"/>
                        </a:rPr>
                        <a:t> 3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350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401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Measles Rubella</a:t>
                      </a:r>
                      <a:r>
                        <a:rPr lang="en-GB" sz="2000" baseline="0" dirty="0"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232</a:t>
                      </a:r>
                    </a:p>
                  </a:txBody>
                  <a:tcPr marL="66040" marR="6604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214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234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246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Yellow Fever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307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258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253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246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260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TT2 +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632</a:t>
                      </a:r>
                    </a:p>
                  </a:txBody>
                  <a:tcPr marL="66040" marR="6604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658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560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371</a:t>
                      </a: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295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134" marR="6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931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457200" y="214290"/>
            <a:ext cx="8229600" cy="100013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dirty="0"/>
              <a:t>HTC Performance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407570"/>
              </p:ext>
            </p:extLst>
          </p:nvPr>
        </p:nvGraphicFramePr>
        <p:xfrm>
          <a:off x="235106" y="1052736"/>
          <a:ext cx="8435282" cy="5025742"/>
        </p:xfrm>
        <a:graphic>
          <a:graphicData uri="http://schemas.openxmlformats.org/drawingml/2006/table">
            <a:tbl>
              <a:tblPr/>
              <a:tblGrid>
                <a:gridCol w="2523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1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1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1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37141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Times New Roman"/>
                          <a:cs typeface="Times New Roman"/>
                        </a:rPr>
                        <a:t>INDICATORS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en-US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288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# Tested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 marL="0" marR="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7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 marL="0" marR="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829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# Tested Positive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0" marR="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5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0" marR="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2779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Positive</a:t>
                      </a:r>
                      <a:r>
                        <a:rPr lang="en-US" sz="2000" baseline="0" dirty="0">
                          <a:latin typeface="Times New Roman"/>
                          <a:ea typeface="Times New Roman"/>
                          <a:cs typeface="Times New Roman"/>
                        </a:rPr>
                        <a:t> rate (%)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7.5%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5.9%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7.9%</a:t>
                      </a: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10.1%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8.1%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2201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# Linked</a:t>
                      </a:r>
                      <a:r>
                        <a:rPr lang="en-US" sz="2000" baseline="0" dirty="0">
                          <a:latin typeface="Times New Roman"/>
                          <a:ea typeface="Times New Roman"/>
                          <a:cs typeface="Times New Roman"/>
                        </a:rPr>
                        <a:t> to HIV care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0" marR="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22201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8580" marR="68580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0" marR="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946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/>
              <a:t>Human Resource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3722106"/>
              </p:ext>
            </p:extLst>
          </p:nvPr>
        </p:nvGraphicFramePr>
        <p:xfrm>
          <a:off x="179511" y="836712"/>
          <a:ext cx="8784978" cy="5260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4628">
                <a:tc>
                  <a:txBody>
                    <a:bodyPr/>
                    <a:lstStyle/>
                    <a:p>
                      <a:r>
                        <a:rPr lang="en-US" sz="2400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2022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42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Doctors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7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4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Physician assistants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3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95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Registered General Nurses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75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32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Midwives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atang" pitchFamily="18" charset="-127"/>
                          <a:ea typeface="Batang" pitchFamily="18" charset="-127"/>
                        </a:rPr>
                        <a:t>53</a:t>
                      </a:r>
                      <a:endParaRPr lang="en-US" sz="2400" b="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16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Enrolled Nurses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78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615"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Community Health Nurses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615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Casuals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-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-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-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92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4615"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Other Staffs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92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615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Batang" pitchFamily="18" charset="-127"/>
                          <a:ea typeface="Batang" pitchFamily="18" charset="-127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tang" pitchFamily="18" charset="-127"/>
                          <a:ea typeface="Batang" pitchFamily="18" charset="-127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tang" pitchFamily="18" charset="-127"/>
                          <a:ea typeface="Batang" pitchFamily="18" charset="-127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tang" pitchFamily="18" charset="-127"/>
                          <a:ea typeface="Batang" pitchFamily="18" charset="-127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Batang" pitchFamily="18" charset="-127"/>
                          <a:ea typeface="Batang" pitchFamily="18" charset="-127"/>
                        </a:rPr>
                        <a:t>410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75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988840"/>
            <a:ext cx="8928992" cy="1049235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UPDATE ON HOSPITAL STATE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PERIOD UNDER REVIEW:</a:t>
            </a:r>
            <a:br>
              <a:rPr lang="en-US" sz="3600" dirty="0" smtClean="0"/>
            </a:br>
            <a:r>
              <a:rPr lang="en-US" sz="3600" dirty="0" smtClean="0"/>
              <a:t>JANUARY 2023 – march 2023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6879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18" y="0"/>
            <a:ext cx="8942070" cy="26176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Major Concerns: </a:t>
            </a:r>
            <a:r>
              <a:rPr lang="en-US" dirty="0" smtClean="0"/>
              <a:t> AT BEGINNING OF YEAR 2023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261769"/>
            <a:ext cx="9361040" cy="6453336"/>
          </a:xfrm>
        </p:spPr>
        <p:txBody>
          <a:bodyPr>
            <a:normAutofit fontScale="77500" lnSpcReduction="20000"/>
          </a:bodyPr>
          <a:lstStyle/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prstClr val="black"/>
                </a:solidFill>
              </a:rPr>
              <a:t>Decrease hospital mortality </a:t>
            </a:r>
            <a:r>
              <a:rPr lang="en-US" sz="2100" b="1" dirty="0" smtClean="0">
                <a:solidFill>
                  <a:prstClr val="black"/>
                </a:solidFill>
              </a:rPr>
              <a:t>rate and improvement in heath info performance indicators</a:t>
            </a:r>
            <a:endParaRPr lang="en-US" sz="2100" b="1" dirty="0" smtClean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prstClr val="black"/>
                </a:solidFill>
              </a:rPr>
              <a:t>Move </a:t>
            </a:r>
            <a:r>
              <a:rPr lang="en-US" sz="2100" b="1" dirty="0">
                <a:solidFill>
                  <a:prstClr val="black"/>
                </a:solidFill>
              </a:rPr>
              <a:t>the hospital from folder to paperless system – </a:t>
            </a:r>
            <a:r>
              <a:rPr lang="en-US" sz="2100" b="1" dirty="0" smtClean="0">
                <a:solidFill>
                  <a:prstClr val="black"/>
                </a:solidFill>
              </a:rPr>
              <a:t>LHIMS</a:t>
            </a:r>
          </a:p>
          <a:p>
            <a:pPr lvl="0">
              <a:buClr>
                <a:srgbClr val="B71E42"/>
              </a:buClr>
            </a:pPr>
            <a:r>
              <a:rPr lang="en-US" sz="2100" b="1" dirty="0">
                <a:solidFill>
                  <a:prstClr val="black"/>
                </a:solidFill>
              </a:rPr>
              <a:t>Provision of modern medical equipment </a:t>
            </a:r>
            <a:r>
              <a:rPr lang="en-US" sz="2100" b="1" dirty="0" smtClean="0">
                <a:solidFill>
                  <a:prstClr val="black"/>
                </a:solidFill>
              </a:rPr>
              <a:t>(IGF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smtClean="0">
                <a:solidFill>
                  <a:prstClr val="black"/>
                </a:solidFill>
              </a:rPr>
              <a:t>Philanthropists,</a:t>
            </a:r>
            <a:r>
              <a:rPr lang="en-US" sz="2100" b="1" dirty="0">
                <a:solidFill>
                  <a:prstClr val="black"/>
                </a:solidFill>
              </a:rPr>
              <a:t> Project </a:t>
            </a:r>
            <a:r>
              <a:rPr lang="en-US" sz="2100" b="1" dirty="0" smtClean="0">
                <a:solidFill>
                  <a:prstClr val="black"/>
                </a:solidFill>
              </a:rPr>
              <a:t>cure)</a:t>
            </a: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prstClr val="black"/>
                </a:solidFill>
              </a:rPr>
              <a:t>Improvement </a:t>
            </a:r>
            <a:r>
              <a:rPr lang="en-US" sz="2100" b="1" dirty="0">
                <a:solidFill>
                  <a:prstClr val="black"/>
                </a:solidFill>
              </a:rPr>
              <a:t>on procurement processes and logistic supply chain (Logistics committee</a:t>
            </a:r>
            <a:r>
              <a:rPr lang="en-US" sz="2100" b="1" dirty="0" smtClean="0">
                <a:solidFill>
                  <a:prstClr val="black"/>
                </a:solidFill>
              </a:rPr>
              <a:t>)</a:t>
            </a:r>
            <a:endParaRPr lang="en-US" sz="2100" b="1" dirty="0" smtClean="0"/>
          </a:p>
          <a:p>
            <a:pPr lvl="0"/>
            <a:r>
              <a:rPr lang="en-US" sz="2100" b="1" dirty="0" smtClean="0"/>
              <a:t>Refurbishment of mental ward and training of addiction/rehab staff</a:t>
            </a:r>
          </a:p>
          <a:p>
            <a:pPr lvl="0"/>
            <a:r>
              <a:rPr lang="en-US" sz="2100" b="1" dirty="0" smtClean="0"/>
              <a:t>Provision of laboratory annex</a:t>
            </a:r>
          </a:p>
          <a:p>
            <a:pPr lvl="0"/>
            <a:r>
              <a:rPr lang="en-US" sz="2100" b="1" dirty="0" smtClean="0"/>
              <a:t>Outsourcing </a:t>
            </a:r>
            <a:r>
              <a:rPr lang="en-US" sz="2100" b="1" dirty="0"/>
              <a:t>of hospital </a:t>
            </a:r>
            <a:r>
              <a:rPr lang="en-US" sz="2100" b="1" dirty="0" smtClean="0"/>
              <a:t>canteen</a:t>
            </a: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prstClr val="black"/>
                </a:solidFill>
              </a:rPr>
              <a:t>Renovation </a:t>
            </a:r>
            <a:r>
              <a:rPr lang="en-US" sz="2100" b="1" dirty="0">
                <a:solidFill>
                  <a:prstClr val="black"/>
                </a:solidFill>
              </a:rPr>
              <a:t>of hospital </a:t>
            </a:r>
            <a:r>
              <a:rPr lang="en-US" sz="2100" b="1" dirty="0" smtClean="0">
                <a:solidFill>
                  <a:prstClr val="black"/>
                </a:solidFill>
              </a:rPr>
              <a:t>infrastructure</a:t>
            </a: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prstClr val="black"/>
                </a:solidFill>
              </a:rPr>
              <a:t>Maintenance </a:t>
            </a:r>
            <a:r>
              <a:rPr lang="en-US" sz="2100" b="1" dirty="0">
                <a:solidFill>
                  <a:prstClr val="black"/>
                </a:solidFill>
              </a:rPr>
              <a:t>of hospital fleet </a:t>
            </a:r>
            <a:r>
              <a:rPr lang="en-US" sz="2100" b="1" dirty="0" smtClean="0">
                <a:solidFill>
                  <a:prstClr val="black"/>
                </a:solidFill>
              </a:rPr>
              <a:t>– transportation</a:t>
            </a:r>
          </a:p>
          <a:p>
            <a:pPr lvl="0">
              <a:buClr>
                <a:srgbClr val="B71E42"/>
              </a:buClr>
            </a:pPr>
            <a:r>
              <a:rPr lang="en-US" sz="2100" b="1" dirty="0" smtClean="0">
                <a:solidFill>
                  <a:prstClr val="black"/>
                </a:solidFill>
              </a:rPr>
              <a:t>Introduction of breakfast services for inpatients</a:t>
            </a:r>
            <a:endParaRPr lang="en-US" sz="2100" b="1" dirty="0">
              <a:solidFill>
                <a:prstClr val="black"/>
              </a:solidFill>
            </a:endParaRPr>
          </a:p>
          <a:p>
            <a:pPr lvl="0"/>
            <a:r>
              <a:rPr lang="en-US" sz="2100" b="1" dirty="0" smtClean="0"/>
              <a:t>Extension of infrastructure (Mortuary, NICU, </a:t>
            </a:r>
            <a:r>
              <a:rPr lang="en-US" sz="2100" b="1" dirty="0" err="1" smtClean="0"/>
              <a:t>Labour</a:t>
            </a:r>
            <a:r>
              <a:rPr lang="en-US" sz="2100" b="1" dirty="0" smtClean="0"/>
              <a:t> ward)</a:t>
            </a:r>
          </a:p>
          <a:p>
            <a:pPr lvl="0"/>
            <a:r>
              <a:rPr lang="en-US" sz="2100" b="1" dirty="0" smtClean="0"/>
              <a:t>Provision of Obstetrics/</a:t>
            </a:r>
            <a:r>
              <a:rPr lang="en-US" sz="2100" b="1" dirty="0" err="1" smtClean="0"/>
              <a:t>Gynaecology</a:t>
            </a:r>
            <a:r>
              <a:rPr lang="en-US" sz="2100" b="1" dirty="0" smtClean="0"/>
              <a:t> theatre at maternity ward</a:t>
            </a:r>
          </a:p>
          <a:p>
            <a:pPr lvl="0"/>
            <a:r>
              <a:rPr lang="en-US" sz="2100" b="1" dirty="0" smtClean="0"/>
              <a:t>Rewiring of electrical system to prevent frequent breakdown of equipment and gadgets</a:t>
            </a:r>
          </a:p>
          <a:p>
            <a:pPr lvl="0"/>
            <a:r>
              <a:rPr lang="en-US" sz="2100" b="1" dirty="0" smtClean="0"/>
              <a:t>Staff in-service training</a:t>
            </a:r>
          </a:p>
          <a:p>
            <a:pPr lvl="0"/>
            <a:r>
              <a:rPr lang="en-US" sz="2100" b="1" dirty="0" smtClean="0"/>
              <a:t>Creation of hospital website</a:t>
            </a:r>
          </a:p>
          <a:p>
            <a:pPr lvl="0"/>
            <a:r>
              <a:rPr lang="en-US" sz="2100" b="1" dirty="0" smtClean="0"/>
              <a:t>Enhancement of Hospital environment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50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77"/>
            <a:ext cx="8229600" cy="63408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Major Activities Carried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80" y="836712"/>
            <a:ext cx="9309248" cy="537321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Held </a:t>
            </a:r>
            <a:r>
              <a:rPr lang="en-US" b="1" dirty="0"/>
              <a:t>weekly clinical </a:t>
            </a:r>
            <a:r>
              <a:rPr lang="en-US" b="1" dirty="0" smtClean="0"/>
              <a:t>meetings, NND audits and </a:t>
            </a:r>
            <a:r>
              <a:rPr lang="en-US" b="1" dirty="0"/>
              <a:t>monthly mortality </a:t>
            </a:r>
            <a:r>
              <a:rPr lang="en-US" b="1" dirty="0" smtClean="0"/>
              <a:t>conferences</a:t>
            </a:r>
            <a:endParaRPr lang="en-US" b="1" dirty="0"/>
          </a:p>
          <a:p>
            <a:r>
              <a:rPr lang="en-US" b="1" dirty="0" err="1" smtClean="0"/>
              <a:t>Organised</a:t>
            </a:r>
            <a:r>
              <a:rPr lang="en-US" b="1" dirty="0" smtClean="0"/>
              <a:t> first quarter blood donation exercise</a:t>
            </a:r>
          </a:p>
          <a:p>
            <a:r>
              <a:rPr lang="en-US" b="1" dirty="0" smtClean="0"/>
              <a:t>Physiotherapists visit </a:t>
            </a:r>
          </a:p>
          <a:p>
            <a:r>
              <a:rPr lang="en-US" b="1" dirty="0" smtClean="0"/>
              <a:t>German urologists visit</a:t>
            </a:r>
          </a:p>
          <a:p>
            <a:r>
              <a:rPr lang="en-US" b="1" dirty="0" smtClean="0"/>
              <a:t>Casual staff salary increment</a:t>
            </a:r>
          </a:p>
          <a:p>
            <a:r>
              <a:rPr lang="en-US" b="1" dirty="0" smtClean="0"/>
              <a:t>Health education ongoing twice every week at Radio </a:t>
            </a:r>
            <a:r>
              <a:rPr lang="en-US" b="1" dirty="0" err="1" smtClean="0"/>
              <a:t>Gangaa</a:t>
            </a:r>
            <a:endParaRPr lang="en-US" b="1" dirty="0" smtClean="0"/>
          </a:p>
          <a:p>
            <a:r>
              <a:rPr lang="en-US" b="1" dirty="0" smtClean="0">
                <a:solidFill>
                  <a:prstClr val="black"/>
                </a:solidFill>
              </a:rPr>
              <a:t>Held last quarter staff durbar and staff awards</a:t>
            </a:r>
          </a:p>
          <a:p>
            <a:pPr lvl="0">
              <a:buClr>
                <a:srgbClr val="B71E42"/>
              </a:buClr>
            </a:pPr>
            <a:r>
              <a:rPr lang="en-US" b="1" dirty="0">
                <a:solidFill>
                  <a:prstClr val="black"/>
                </a:solidFill>
              </a:rPr>
              <a:t>External auditing of </a:t>
            </a:r>
            <a:r>
              <a:rPr lang="en-US" b="1" dirty="0" smtClean="0">
                <a:solidFill>
                  <a:prstClr val="black"/>
                </a:solidFill>
              </a:rPr>
              <a:t>facility (NHIA)</a:t>
            </a:r>
          </a:p>
          <a:p>
            <a:pPr lvl="0">
              <a:buClr>
                <a:srgbClr val="B71E42"/>
              </a:buClr>
            </a:pPr>
            <a:r>
              <a:rPr lang="en-US" b="1" dirty="0" smtClean="0">
                <a:solidFill>
                  <a:prstClr val="black"/>
                </a:solidFill>
              </a:rPr>
              <a:t>Specialty units community outreach </a:t>
            </a:r>
          </a:p>
          <a:p>
            <a:pPr lvl="0">
              <a:buClr>
                <a:srgbClr val="B71E42"/>
              </a:buClr>
            </a:pPr>
            <a:r>
              <a:rPr lang="en-US" b="1" dirty="0" smtClean="0">
                <a:solidFill>
                  <a:prstClr val="black"/>
                </a:solidFill>
              </a:rPr>
              <a:t>In-service training for staff</a:t>
            </a:r>
          </a:p>
          <a:p>
            <a:pPr lvl="0">
              <a:buClr>
                <a:srgbClr val="B71E42"/>
              </a:buClr>
            </a:pPr>
            <a:r>
              <a:rPr lang="en-US" b="1" dirty="0" smtClean="0">
                <a:solidFill>
                  <a:prstClr val="black"/>
                </a:solidFill>
              </a:rPr>
              <a:t>Disciplinary action (ad hoc committee)</a:t>
            </a:r>
          </a:p>
          <a:p>
            <a:pPr lvl="0">
              <a:buClr>
                <a:srgbClr val="B71E42"/>
              </a:buClr>
            </a:pPr>
            <a:r>
              <a:rPr lang="en-US" b="1" dirty="0" smtClean="0">
                <a:solidFill>
                  <a:prstClr val="black"/>
                </a:solidFill>
              </a:rPr>
              <a:t>Acquisition of medical equipment</a:t>
            </a:r>
            <a:endParaRPr lang="en-US" b="1" dirty="0">
              <a:solidFill>
                <a:prstClr val="black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63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142986"/>
            <a:ext cx="8229600" cy="1143000"/>
          </a:xfrm>
        </p:spPr>
        <p:txBody>
          <a:bodyPr/>
          <a:lstStyle/>
          <a:p>
            <a:r>
              <a:rPr lang="en-US" dirty="0" smtClean="0"/>
              <a:t>SAFECARE UPDATE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07504" y="6218238"/>
            <a:ext cx="4040188" cy="639762"/>
          </a:xfrm>
        </p:spPr>
        <p:txBody>
          <a:bodyPr/>
          <a:lstStyle/>
          <a:p>
            <a:pPr algn="ctr"/>
            <a:r>
              <a:rPr lang="en-US" u="sng" dirty="0" smtClean="0"/>
              <a:t>YEAR 2022</a:t>
            </a:r>
            <a:endParaRPr lang="en-US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964" y="692695"/>
            <a:ext cx="4487576" cy="5747813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13290" y="6243638"/>
            <a:ext cx="4041775" cy="639762"/>
          </a:xfrm>
        </p:spPr>
        <p:txBody>
          <a:bodyPr/>
          <a:lstStyle/>
          <a:p>
            <a:pPr algn="ctr"/>
            <a:r>
              <a:rPr lang="en-US" u="sng" dirty="0" smtClean="0"/>
              <a:t>YEAR 2023</a:t>
            </a:r>
            <a:endParaRPr lang="en-US" u="sng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9" y="692696"/>
            <a:ext cx="4407622" cy="5707677"/>
          </a:xfrm>
        </p:spPr>
      </p:pic>
    </p:spTree>
    <p:extLst>
      <p:ext uri="{BB962C8B-B14F-4D97-AF65-F5344CB8AC3E}">
        <p14:creationId xmlns:p14="http://schemas.microsoft.com/office/powerpoint/2010/main" val="26848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039" y="0"/>
            <a:ext cx="4578961" cy="6741369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2"/>
            <a:ext cx="4572000" cy="6746452"/>
          </a:xfrm>
        </p:spPr>
      </p:pic>
    </p:spTree>
    <p:extLst>
      <p:ext uri="{BB962C8B-B14F-4D97-AF65-F5344CB8AC3E}">
        <p14:creationId xmlns:p14="http://schemas.microsoft.com/office/powerpoint/2010/main" val="240538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25172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Financial </a:t>
            </a:r>
            <a:r>
              <a:rPr lang="en-US" dirty="0"/>
              <a:t>challenges</a:t>
            </a:r>
          </a:p>
          <a:p>
            <a:pPr lvl="1"/>
            <a:r>
              <a:rPr lang="en-US" dirty="0"/>
              <a:t>Delay in </a:t>
            </a:r>
            <a:r>
              <a:rPr lang="en-US" dirty="0" smtClean="0"/>
              <a:t>NHIS reimbursement</a:t>
            </a:r>
            <a:endParaRPr lang="en-US" dirty="0"/>
          </a:p>
          <a:p>
            <a:pPr lvl="1"/>
            <a:r>
              <a:rPr lang="en-US" dirty="0" smtClean="0"/>
              <a:t>Low IGF generation</a:t>
            </a:r>
          </a:p>
          <a:p>
            <a:pPr lvl="1"/>
            <a:r>
              <a:rPr lang="en-US" dirty="0" smtClean="0"/>
              <a:t>Increasing cost of supplies and unfavourable payment terms</a:t>
            </a:r>
            <a:endParaRPr lang="en-US" dirty="0"/>
          </a:p>
          <a:p>
            <a:r>
              <a:rPr lang="en-US" dirty="0"/>
              <a:t>Infrastructural </a:t>
            </a:r>
            <a:r>
              <a:rPr lang="en-US" dirty="0" smtClean="0"/>
              <a:t>challenges</a:t>
            </a:r>
            <a:endParaRPr lang="en-US" dirty="0"/>
          </a:p>
          <a:p>
            <a:pPr lvl="1"/>
            <a:r>
              <a:rPr lang="en-US" dirty="0" smtClean="0"/>
              <a:t>Uncompleted Administration block</a:t>
            </a:r>
            <a:endParaRPr lang="en-US" dirty="0"/>
          </a:p>
          <a:p>
            <a:pPr lvl="1"/>
            <a:r>
              <a:rPr lang="en-US" dirty="0" smtClean="0"/>
              <a:t>Lack of </a:t>
            </a:r>
            <a:r>
              <a:rPr lang="en-US" dirty="0"/>
              <a:t>accommodation for critical staff</a:t>
            </a:r>
          </a:p>
          <a:p>
            <a:pPr lvl="1"/>
            <a:r>
              <a:rPr lang="en-US" dirty="0"/>
              <a:t>Limited space at </a:t>
            </a:r>
            <a:r>
              <a:rPr lang="en-US" dirty="0" smtClean="0"/>
              <a:t>NICU, </a:t>
            </a:r>
            <a:r>
              <a:rPr lang="en-US" dirty="0" err="1" smtClean="0"/>
              <a:t>labour</a:t>
            </a:r>
            <a:r>
              <a:rPr lang="en-US" dirty="0" smtClean="0"/>
              <a:t> ward and mortuary</a:t>
            </a:r>
            <a:endParaRPr lang="en-US" dirty="0"/>
          </a:p>
          <a:p>
            <a:pPr lvl="1"/>
            <a:r>
              <a:rPr lang="en-US" dirty="0" smtClean="0"/>
              <a:t>Proposed </a:t>
            </a:r>
            <a:r>
              <a:rPr lang="en-US" dirty="0"/>
              <a:t>theatre at </a:t>
            </a:r>
            <a:r>
              <a:rPr lang="en-US" dirty="0" smtClean="0"/>
              <a:t>Maternity (not yet done)</a:t>
            </a:r>
            <a:endParaRPr lang="en-US" dirty="0"/>
          </a:p>
          <a:p>
            <a:pPr lvl="1"/>
            <a:r>
              <a:rPr lang="en-US" dirty="0" smtClean="0"/>
              <a:t>Uncompleted </a:t>
            </a:r>
            <a:r>
              <a:rPr lang="en-US" dirty="0"/>
              <a:t>r</a:t>
            </a:r>
            <a:r>
              <a:rPr lang="en-US" dirty="0" smtClean="0"/>
              <a:t>oad and gutter construction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19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2517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Human resource </a:t>
            </a:r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Absence </a:t>
            </a:r>
            <a:r>
              <a:rPr lang="en-US" dirty="0"/>
              <a:t>of </a:t>
            </a:r>
            <a:r>
              <a:rPr lang="en-US" dirty="0" smtClean="0"/>
              <a:t>specialists </a:t>
            </a:r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/>
              <a:t>Paediatrician</a:t>
            </a:r>
            <a:r>
              <a:rPr lang="en-US" dirty="0" smtClean="0"/>
              <a:t>, Obstetrician/</a:t>
            </a:r>
            <a:r>
              <a:rPr lang="en-US" dirty="0" err="1" smtClean="0"/>
              <a:t>Gynaecologist</a:t>
            </a:r>
            <a:r>
              <a:rPr lang="en-US" dirty="0" smtClean="0"/>
              <a:t>, Neonatologist</a:t>
            </a:r>
            <a:r>
              <a:rPr lang="en-US" dirty="0"/>
              <a:t>, </a:t>
            </a:r>
            <a:r>
              <a:rPr lang="en-US" dirty="0" smtClean="0"/>
              <a:t>Surgeon, </a:t>
            </a:r>
            <a:r>
              <a:rPr lang="en-US" dirty="0" err="1" smtClean="0"/>
              <a:t>Peri</a:t>
            </a:r>
            <a:r>
              <a:rPr lang="en-US" dirty="0" smtClean="0"/>
              <a:t>-operative nurses</a:t>
            </a:r>
          </a:p>
          <a:p>
            <a:pPr lvl="1"/>
            <a:r>
              <a:rPr lang="en-US" dirty="0" smtClean="0"/>
              <a:t>Staff attrition (study leave, seeking greener pastures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Increased number of casuals and payroll issues</a:t>
            </a:r>
          </a:p>
          <a:p>
            <a:pPr lvl="1"/>
            <a:r>
              <a:rPr lang="en-US" dirty="0" smtClean="0"/>
              <a:t>Staff filing/records limitations</a:t>
            </a:r>
          </a:p>
          <a:p>
            <a:r>
              <a:rPr lang="en-US" dirty="0" smtClean="0"/>
              <a:t>Other challenges</a:t>
            </a:r>
            <a:endParaRPr lang="en-US" dirty="0"/>
          </a:p>
          <a:p>
            <a:pPr lvl="1"/>
            <a:r>
              <a:rPr lang="en-US" dirty="0"/>
              <a:t>Lack of modern medical </a:t>
            </a:r>
            <a:r>
              <a:rPr lang="en-US" dirty="0" smtClean="0"/>
              <a:t>equipment</a:t>
            </a:r>
          </a:p>
          <a:p>
            <a:pPr lvl="1"/>
            <a:r>
              <a:rPr lang="en-US" dirty="0" smtClean="0"/>
              <a:t>Delays and inconsistencies in logistic supplies</a:t>
            </a:r>
          </a:p>
          <a:p>
            <a:pPr lvl="1"/>
            <a:r>
              <a:rPr lang="en-US" smtClean="0"/>
              <a:t>Poor equipment </a:t>
            </a:r>
            <a:r>
              <a:rPr lang="en-US" dirty="0" smtClean="0"/>
              <a:t>maintenance culture and wastage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43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ACHIEVEMENTS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404664"/>
            <a:ext cx="9361040" cy="645333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German Urologists visit</a:t>
            </a:r>
          </a:p>
          <a:p>
            <a:r>
              <a:rPr lang="en-US" dirty="0" smtClean="0"/>
              <a:t>Nsawam Physiotherapist outreach</a:t>
            </a:r>
          </a:p>
          <a:p>
            <a:r>
              <a:rPr lang="en-US" dirty="0" smtClean="0"/>
              <a:t>Thrice </a:t>
            </a:r>
            <a:r>
              <a:rPr lang="en-US" dirty="0"/>
              <a:t>weekly radio health </a:t>
            </a:r>
            <a:r>
              <a:rPr lang="en-US" dirty="0" smtClean="0"/>
              <a:t>talks</a:t>
            </a:r>
          </a:p>
          <a:p>
            <a:r>
              <a:rPr lang="en-US" dirty="0" smtClean="0"/>
              <a:t>Phase I electronic health records system completed</a:t>
            </a:r>
          </a:p>
          <a:p>
            <a:r>
              <a:rPr lang="en-US" dirty="0" smtClean="0"/>
              <a:t>End of year staff awards</a:t>
            </a:r>
          </a:p>
          <a:p>
            <a:r>
              <a:rPr lang="en-US" dirty="0" smtClean="0"/>
              <a:t>Appointment with Minister of health</a:t>
            </a:r>
          </a:p>
          <a:p>
            <a:r>
              <a:rPr lang="en-US" dirty="0" smtClean="0"/>
              <a:t>Specialty units community outreach program</a:t>
            </a:r>
          </a:p>
          <a:p>
            <a:r>
              <a:rPr lang="en-US" dirty="0" smtClean="0"/>
              <a:t>Casual staff 20% monthly salary increment</a:t>
            </a:r>
          </a:p>
          <a:p>
            <a:r>
              <a:rPr lang="en-US" dirty="0" smtClean="0"/>
              <a:t>Augmentation of laboratory staffing</a:t>
            </a:r>
          </a:p>
          <a:p>
            <a:r>
              <a:rPr lang="en-US" dirty="0" smtClean="0"/>
              <a:t>Inception of inpatient breakfast services</a:t>
            </a:r>
          </a:p>
          <a:p>
            <a:r>
              <a:rPr lang="en-US" dirty="0" err="1" smtClean="0"/>
              <a:t>Safecare</a:t>
            </a:r>
            <a:r>
              <a:rPr lang="en-US" dirty="0" smtClean="0"/>
              <a:t> promotion (from level 2 to level 3)</a:t>
            </a:r>
          </a:p>
          <a:p>
            <a:r>
              <a:rPr lang="en-US" dirty="0" smtClean="0"/>
              <a:t>Arrival of new Medical Officer and Pharmacist</a:t>
            </a:r>
          </a:p>
          <a:p>
            <a:r>
              <a:rPr lang="en-US" dirty="0" smtClean="0"/>
              <a:t>Inception of MHA addiction training program for rehab</a:t>
            </a:r>
          </a:p>
          <a:p>
            <a:r>
              <a:rPr lang="en-US" dirty="0" smtClean="0"/>
              <a:t>Improvement in quantity of medical equipment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8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297"/>
            <a:ext cx="8229600" cy="867009"/>
          </a:xfrm>
        </p:spPr>
        <p:txBody>
          <a:bodyPr/>
          <a:lstStyle/>
          <a:p>
            <a:r>
              <a:rPr lang="en-US" dirty="0" smtClean="0"/>
              <a:t>WAY FORWARD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7765" y="665312"/>
            <a:ext cx="9505055" cy="619268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Provision of laboratory annex</a:t>
            </a:r>
          </a:p>
          <a:p>
            <a:r>
              <a:rPr lang="en-US" dirty="0" smtClean="0"/>
              <a:t>Construction of oxygen plant and medical gas pipeline system</a:t>
            </a:r>
          </a:p>
          <a:p>
            <a:r>
              <a:rPr lang="en-US" dirty="0" smtClean="0"/>
              <a:t>Collaboration with </a:t>
            </a:r>
            <a:r>
              <a:rPr lang="en-US" dirty="0" err="1" smtClean="0"/>
              <a:t>Zipline</a:t>
            </a:r>
            <a:r>
              <a:rPr lang="en-US" dirty="0" smtClean="0"/>
              <a:t> Ghana for drone supply of blood, blood products and emergency drugs.</a:t>
            </a:r>
          </a:p>
          <a:p>
            <a:r>
              <a:rPr lang="en-US" dirty="0" smtClean="0"/>
              <a:t>Implementation of hospital accommodation policy</a:t>
            </a:r>
            <a:endParaRPr lang="en-US" dirty="0"/>
          </a:p>
          <a:p>
            <a:r>
              <a:rPr lang="en-US" dirty="0" smtClean="0"/>
              <a:t>Procurement of </a:t>
            </a:r>
            <a:r>
              <a:rPr lang="en-US" dirty="0" err="1" smtClean="0"/>
              <a:t>Hb</a:t>
            </a:r>
            <a:r>
              <a:rPr lang="en-US" dirty="0" smtClean="0"/>
              <a:t> electrophoresis and Coagulation machines for laboratory</a:t>
            </a:r>
          </a:p>
          <a:p>
            <a:r>
              <a:rPr lang="en-US" dirty="0" smtClean="0"/>
              <a:t>Estate developer contract for staff accommodation (BOT)</a:t>
            </a:r>
          </a:p>
          <a:p>
            <a:r>
              <a:rPr lang="en-US" dirty="0"/>
              <a:t>Continue lobby with Regional minister, MOH, MCE &amp; MP to complete new administration block, hospital road and gutter construction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transition from folder to paperless system - LHIMS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67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0572" y="5285006"/>
            <a:ext cx="4143578" cy="63976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ea typeface="+mj-ea"/>
                <a:cs typeface="+mj-cs"/>
              </a:rPr>
              <a:t>ZIPLINE GHANA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982"/>
            <a:ext cx="5056910" cy="3381966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028310" y="620688"/>
            <a:ext cx="4195610" cy="639762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ea typeface="+mj-ea"/>
                <a:cs typeface="+mj-cs"/>
              </a:rPr>
              <a:t>MEDICAL GAS PIPELINE SYSTEM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298840"/>
            <a:ext cx="5004049" cy="3573016"/>
          </a:xfrm>
        </p:spPr>
      </p:pic>
    </p:spTree>
    <p:extLst>
      <p:ext uri="{BB962C8B-B14F-4D97-AF65-F5344CB8AC3E}">
        <p14:creationId xmlns:p14="http://schemas.microsoft.com/office/powerpoint/2010/main" val="157646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6237312"/>
            <a:ext cx="9144000" cy="620688"/>
          </a:xfrm>
        </p:spPr>
        <p:txBody>
          <a:bodyPr>
            <a:noAutofit/>
          </a:bodyPr>
          <a:lstStyle/>
          <a:p>
            <a:r>
              <a:rPr lang="en-US" sz="3600" dirty="0" smtClean="0"/>
              <a:t>UNCOMPLETED NEW ADMINISTRATION BLOCK</a:t>
            </a:r>
            <a:endParaRPr lang="en-US" sz="36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5" y="116632"/>
            <a:ext cx="8964192" cy="6020933"/>
          </a:xfrm>
        </p:spPr>
      </p:pic>
    </p:spTree>
    <p:extLst>
      <p:ext uri="{BB962C8B-B14F-4D97-AF65-F5344CB8AC3E}">
        <p14:creationId xmlns:p14="http://schemas.microsoft.com/office/powerpoint/2010/main" val="313288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952" y="5796"/>
            <a:ext cx="8229600" cy="1026368"/>
          </a:xfrm>
        </p:spPr>
        <p:txBody>
          <a:bodyPr/>
          <a:lstStyle/>
          <a:p>
            <a:r>
              <a:rPr lang="en-US" dirty="0" smtClean="0"/>
              <a:t>WAY FORWARD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951740"/>
            <a:ext cx="9433048" cy="5906260"/>
          </a:xfrm>
        </p:spPr>
        <p:txBody>
          <a:bodyPr>
            <a:normAutofit/>
          </a:bodyPr>
          <a:lstStyle/>
          <a:p>
            <a:r>
              <a:rPr lang="en-US" dirty="0" smtClean="0"/>
              <a:t>Input of casual staff into controller payroll</a:t>
            </a:r>
          </a:p>
          <a:p>
            <a:r>
              <a:rPr lang="en-US" dirty="0" smtClean="0"/>
              <a:t>Conversion of current conference room at maternity into Obstetrics and </a:t>
            </a:r>
            <a:r>
              <a:rPr lang="en-US" dirty="0" err="1" smtClean="0"/>
              <a:t>Gynaecology</a:t>
            </a:r>
            <a:r>
              <a:rPr lang="en-US" dirty="0" smtClean="0"/>
              <a:t> theatre</a:t>
            </a:r>
          </a:p>
          <a:p>
            <a:r>
              <a:rPr lang="en-US" dirty="0" smtClean="0"/>
              <a:t>Creation of hospital website</a:t>
            </a:r>
          </a:p>
          <a:p>
            <a:r>
              <a:rPr lang="en-US" dirty="0" smtClean="0"/>
              <a:t>Outsourcing of hospital canteen </a:t>
            </a:r>
          </a:p>
          <a:p>
            <a:r>
              <a:rPr lang="en-US" dirty="0" smtClean="0"/>
              <a:t>Provision of sheds for patient relatives</a:t>
            </a:r>
          </a:p>
          <a:p>
            <a:r>
              <a:rPr lang="en-US" dirty="0" smtClean="0"/>
              <a:t>Extension of CCTV cameras to stores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Acquisition of modern medical equipment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Engage </a:t>
            </a:r>
            <a:r>
              <a:rPr lang="en-US" dirty="0">
                <a:solidFill>
                  <a:prstClr val="black"/>
                </a:solidFill>
              </a:rPr>
              <a:t>philanthropists and organizations for support  (Project </a:t>
            </a:r>
            <a:r>
              <a:rPr lang="en-US" dirty="0" smtClean="0">
                <a:solidFill>
                  <a:prstClr val="black"/>
                </a:solidFill>
              </a:rPr>
              <a:t>C.U.R.E, JICA)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1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6021288"/>
            <a:ext cx="8229600" cy="75613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END OF YEAR STAFF AWARDS 2022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0" y="5222032"/>
            <a:ext cx="4499992" cy="79925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BEST ADMINISTRATIVE STAFF – JUNIOR CATEGORY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9992" cy="5159038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860032" y="13674"/>
            <a:ext cx="4263217" cy="639762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BEST LONG SERVING STAFF</a:t>
            </a:r>
            <a:endParaRPr lang="en-US" sz="28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722709"/>
            <a:ext cx="4269222" cy="5139085"/>
          </a:xfrm>
        </p:spPr>
      </p:pic>
    </p:spTree>
    <p:extLst>
      <p:ext uri="{BB962C8B-B14F-4D97-AF65-F5344CB8AC3E}">
        <p14:creationId xmlns:p14="http://schemas.microsoft.com/office/powerpoint/2010/main" val="167667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6021288"/>
            <a:ext cx="8229600" cy="75613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END OF YEAR STAFF AWARDS 2022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0" y="5325760"/>
            <a:ext cx="4499992" cy="639762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BEST DEPARTMENT</a:t>
            </a:r>
            <a:endParaRPr lang="en-US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4009" y="0"/>
            <a:ext cx="4485246" cy="639762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OVERALL BEST STAFF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499992" cy="5274691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737186"/>
            <a:ext cx="4485247" cy="5284102"/>
          </a:xfrm>
        </p:spPr>
      </p:pic>
    </p:spTree>
    <p:extLst>
      <p:ext uri="{BB962C8B-B14F-4D97-AF65-F5344CB8AC3E}">
        <p14:creationId xmlns:p14="http://schemas.microsoft.com/office/powerpoint/2010/main" val="170482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6224914"/>
            <a:ext cx="8928992" cy="56673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APPOINTMENT WITH MINISTER OF HEALTH</a:t>
            </a:r>
            <a:endParaRPr lang="en-US" sz="32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8" r="5988"/>
          <a:stretch>
            <a:fillRect/>
          </a:stretch>
        </p:blipFill>
        <p:spPr>
          <a:xfrm>
            <a:off x="0" y="-12398"/>
            <a:ext cx="9144000" cy="6237312"/>
          </a:xfrm>
        </p:spPr>
      </p:pic>
    </p:spTree>
    <p:extLst>
      <p:ext uri="{BB962C8B-B14F-4D97-AF65-F5344CB8AC3E}">
        <p14:creationId xmlns:p14="http://schemas.microsoft.com/office/powerpoint/2010/main" val="269846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98937"/>
            <a:ext cx="9144000" cy="566738"/>
          </a:xfrm>
        </p:spPr>
        <p:txBody>
          <a:bodyPr>
            <a:noAutofit/>
          </a:bodyPr>
          <a:lstStyle/>
          <a:p>
            <a:pPr algn="ctr"/>
            <a:r>
              <a:rPr lang="en-US" sz="2200" dirty="0" smtClean="0"/>
              <a:t>MENTAL HEALTH AUTHORITY – REHAB AND ADDICTION TRAINING PROGRAM</a:t>
            </a:r>
            <a:endParaRPr lang="en-US" sz="22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" r="1111"/>
          <a:stretch>
            <a:fillRect/>
          </a:stretch>
        </p:blipFill>
        <p:spPr>
          <a:xfrm>
            <a:off x="323528" y="147695"/>
            <a:ext cx="8496944" cy="6051241"/>
          </a:xfrm>
        </p:spPr>
      </p:pic>
    </p:spTree>
    <p:extLst>
      <p:ext uri="{BB962C8B-B14F-4D97-AF65-F5344CB8AC3E}">
        <p14:creationId xmlns:p14="http://schemas.microsoft.com/office/powerpoint/2010/main" val="399219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165304"/>
            <a:ext cx="8208912" cy="566738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NSAWAM PHYSIOTHERAPISTS OUTREACH</a:t>
            </a:r>
            <a:endParaRPr lang="en-US" sz="2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6" b="23786"/>
          <a:stretch>
            <a:fillRect/>
          </a:stretch>
        </p:blipFill>
        <p:spPr>
          <a:xfrm>
            <a:off x="179512" y="116632"/>
            <a:ext cx="8640960" cy="5760640"/>
          </a:xfrm>
        </p:spPr>
      </p:pic>
    </p:spTree>
    <p:extLst>
      <p:ext uri="{BB962C8B-B14F-4D97-AF65-F5344CB8AC3E}">
        <p14:creationId xmlns:p14="http://schemas.microsoft.com/office/powerpoint/2010/main" val="30012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5" y="6165303"/>
            <a:ext cx="9142575" cy="67625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GERMAN UROLOGISTS VISIT</a:t>
            </a:r>
            <a:endParaRPr lang="en-US" sz="3200" b="1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" y="0"/>
            <a:ext cx="4534774" cy="3356992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64" y="2708920"/>
            <a:ext cx="4617839" cy="3535387"/>
          </a:xfrm>
        </p:spPr>
      </p:pic>
    </p:spTree>
    <p:extLst>
      <p:ext uri="{BB962C8B-B14F-4D97-AF65-F5344CB8AC3E}">
        <p14:creationId xmlns:p14="http://schemas.microsoft.com/office/powerpoint/2010/main" val="148200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165304"/>
            <a:ext cx="8856984" cy="56673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>PHASE I OF ELECTRONIC HEALTH RECORDS SYSTEM - LHIMS</a:t>
            </a:r>
            <a:endParaRPr lang="en-US" sz="2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90212"/>
            <a:ext cx="8856984" cy="6059016"/>
          </a:xfrm>
        </p:spPr>
      </p:pic>
    </p:spTree>
    <p:extLst>
      <p:ext uri="{BB962C8B-B14F-4D97-AF65-F5344CB8AC3E}">
        <p14:creationId xmlns:p14="http://schemas.microsoft.com/office/powerpoint/2010/main" val="243849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6140869"/>
            <a:ext cx="9144000" cy="717131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FIRST QUARTER BLOOD DONATION EXERCISE</a:t>
            </a:r>
            <a:endParaRPr lang="en-US" sz="2800" b="1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27984" cy="6228160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647" y="0"/>
            <a:ext cx="4665353" cy="6228160"/>
          </a:xfrm>
        </p:spPr>
      </p:pic>
    </p:spTree>
    <p:extLst>
      <p:ext uri="{BB962C8B-B14F-4D97-AF65-F5344CB8AC3E}">
        <p14:creationId xmlns:p14="http://schemas.microsoft.com/office/powerpoint/2010/main" val="331683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320" y="6177031"/>
            <a:ext cx="9144000" cy="7060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SPECIALTY UNITS COMMUNITY OUTREACH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515967" cy="617703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227" y="0"/>
            <a:ext cx="4632773" cy="6177031"/>
          </a:xfrm>
        </p:spPr>
      </p:pic>
    </p:spTree>
    <p:extLst>
      <p:ext uri="{BB962C8B-B14F-4D97-AF65-F5344CB8AC3E}">
        <p14:creationId xmlns:p14="http://schemas.microsoft.com/office/powerpoint/2010/main" val="413387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760"/>
            <a:ext cx="4681607" cy="351120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3693" y="1703842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IN-SERVICE TRAINING</a:t>
            </a:r>
            <a:endParaRPr lang="en-US" sz="32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586" y="3501009"/>
            <a:ext cx="4475990" cy="3356992"/>
          </a:xfrm>
        </p:spPr>
      </p:pic>
    </p:spTree>
    <p:extLst>
      <p:ext uri="{BB962C8B-B14F-4D97-AF65-F5344CB8AC3E}">
        <p14:creationId xmlns:p14="http://schemas.microsoft.com/office/powerpoint/2010/main" val="425196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BAREKA!!!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25716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96333</TotalTime>
  <Words>1752</Words>
  <Application>Microsoft Office PowerPoint</Application>
  <PresentationFormat>On-screen Show (4:3)</PresentationFormat>
  <Paragraphs>965</Paragraphs>
  <Slides>44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Batang</vt:lpstr>
      <vt:lpstr>Book Antiqua</vt:lpstr>
      <vt:lpstr>Calibri</vt:lpstr>
      <vt:lpstr>Gill Sans MT</vt:lpstr>
      <vt:lpstr>Times New Roman</vt:lpstr>
      <vt:lpstr>Office Theme</vt:lpstr>
      <vt:lpstr>Gallery</vt:lpstr>
      <vt:lpstr>SITUATIONAL REPORT</vt:lpstr>
      <vt:lpstr>UPDATE ON health information PERIOD UNDER REVIEW january 2022 – december 2022</vt:lpstr>
      <vt:lpstr>OPD Attendance</vt:lpstr>
      <vt:lpstr>Top 10 OPD Morbidity for 2022</vt:lpstr>
      <vt:lpstr>Bed state Utilization</vt:lpstr>
      <vt:lpstr>Surgeries</vt:lpstr>
      <vt:lpstr>Laboratory Services</vt:lpstr>
      <vt:lpstr>Eye Care services</vt:lpstr>
      <vt:lpstr>Mental Health Services</vt:lpstr>
      <vt:lpstr>Dental Unit Attendance</vt:lpstr>
      <vt:lpstr>Physiotherapy Performance</vt:lpstr>
      <vt:lpstr>X-ray performance </vt:lpstr>
      <vt:lpstr>Trend of Ultrasound Utilization</vt:lpstr>
      <vt:lpstr>Trend of Trimester Registration</vt:lpstr>
      <vt:lpstr>Supervised Deliveries</vt:lpstr>
      <vt:lpstr> Maternal and Neonatal Mortalities</vt:lpstr>
      <vt:lpstr>Abortions</vt:lpstr>
      <vt:lpstr>Disease Surveillance </vt:lpstr>
      <vt:lpstr>Expanded Programme on Immunisation</vt:lpstr>
      <vt:lpstr>HTC Performance </vt:lpstr>
      <vt:lpstr>Human Resource</vt:lpstr>
      <vt:lpstr>UPDATE ON HOSPITAL STATE PERIOD UNDER REVIEW: JANUARY 2023 – march 2023</vt:lpstr>
      <vt:lpstr>Major Concerns:  AT BEGINNING OF YEAR 2023</vt:lpstr>
      <vt:lpstr>Major Activities Carried Out</vt:lpstr>
      <vt:lpstr>SAFECARE UPDATE</vt:lpstr>
      <vt:lpstr>PowerPoint Presentation</vt:lpstr>
      <vt:lpstr>CHALLENGES - 1</vt:lpstr>
      <vt:lpstr>CHALLENGES - 2</vt:lpstr>
      <vt:lpstr>ACHIEVEMENTS </vt:lpstr>
      <vt:lpstr>WAY FORWARD - 1</vt:lpstr>
      <vt:lpstr>PowerPoint Presentation</vt:lpstr>
      <vt:lpstr>UNCOMPLETED NEW ADMINISTRATION BLOCK</vt:lpstr>
      <vt:lpstr>WAY FORWARD - 2</vt:lpstr>
      <vt:lpstr>END OF YEAR STAFF AWARDS 2022</vt:lpstr>
      <vt:lpstr>END OF YEAR STAFF AWARDS 2022</vt:lpstr>
      <vt:lpstr>APPOINTMENT WITH MINISTER OF HEALTH</vt:lpstr>
      <vt:lpstr>MENTAL HEALTH AUTHORITY – REHAB AND ADDICTION TRAINING PROGRAM</vt:lpstr>
      <vt:lpstr>NSAWAM PHYSIOTHERAPISTS OUTREACH</vt:lpstr>
      <vt:lpstr>GERMAN UROLOGISTS VISIT</vt:lpstr>
      <vt:lpstr>PHASE I OF ELECTRONIC HEALTH RECORDS SYSTEM - LHIMS</vt:lpstr>
      <vt:lpstr>FIRST QUARTER BLOOD DONATION EXERCISE</vt:lpstr>
      <vt:lpstr>SPECIALTY UNITS COMMUNITY OUTREACH</vt:lpstr>
      <vt:lpstr>PowerPoint Presentation</vt:lpstr>
      <vt:lpstr>BAREKA!!!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 HALF YEAR PERFORMANCE REVIEW</dc:title>
  <dc:creator>YAKUBU</dc:creator>
  <cp:lastModifiedBy>Daniel</cp:lastModifiedBy>
  <cp:revision>1163</cp:revision>
  <cp:lastPrinted>2021-02-04T09:59:00Z</cp:lastPrinted>
  <dcterms:created xsi:type="dcterms:W3CDTF">2017-08-15T09:55:20Z</dcterms:created>
  <dcterms:modified xsi:type="dcterms:W3CDTF">2023-04-25T15:54:39Z</dcterms:modified>
</cp:coreProperties>
</file>